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36"/>
  </p:notesMasterIdLst>
  <p:handoutMasterIdLst>
    <p:handoutMasterId r:id="rId37"/>
  </p:handoutMasterIdLst>
  <p:sldIdLst>
    <p:sldId id="552" r:id="rId2"/>
    <p:sldId id="256" r:id="rId3"/>
    <p:sldId id="586" r:id="rId4"/>
    <p:sldId id="2425" r:id="rId5"/>
    <p:sldId id="2422" r:id="rId6"/>
    <p:sldId id="2427" r:id="rId7"/>
    <p:sldId id="2424" r:id="rId8"/>
    <p:sldId id="2396" r:id="rId9"/>
    <p:sldId id="2426" r:id="rId10"/>
    <p:sldId id="2423" r:id="rId11"/>
    <p:sldId id="2398" r:id="rId12"/>
    <p:sldId id="2421" r:id="rId13"/>
    <p:sldId id="2399" r:id="rId14"/>
    <p:sldId id="2400" r:id="rId15"/>
    <p:sldId id="2419" r:id="rId16"/>
    <p:sldId id="996" r:id="rId17"/>
    <p:sldId id="2401" r:id="rId18"/>
    <p:sldId id="2403" r:id="rId19"/>
    <p:sldId id="2402" r:id="rId20"/>
    <p:sldId id="2420" r:id="rId21"/>
    <p:sldId id="2406" r:id="rId22"/>
    <p:sldId id="2407" r:id="rId23"/>
    <p:sldId id="2408" r:id="rId24"/>
    <p:sldId id="2409" r:id="rId25"/>
    <p:sldId id="2410" r:id="rId26"/>
    <p:sldId id="2411" r:id="rId27"/>
    <p:sldId id="2412" r:id="rId28"/>
    <p:sldId id="2413" r:id="rId29"/>
    <p:sldId id="2415" r:id="rId30"/>
    <p:sldId id="2416" r:id="rId31"/>
    <p:sldId id="2417" r:id="rId32"/>
    <p:sldId id="2418" r:id="rId33"/>
    <p:sldId id="466" r:id="rId34"/>
    <p:sldId id="452" r:id="rId35"/>
  </p:sldIdLst>
  <p:sldSz cx="12192000" cy="6858000"/>
  <p:notesSz cx="6797675" cy="9926638"/>
  <p:custDataLst>
    <p:tags r:id="rId38"/>
  </p:custDataLst>
  <p:defaultTextStyle>
    <a:defPPr>
      <a:defRPr lang="es-ES"/>
    </a:defPPr>
    <a:lvl1pPr marL="0" algn="l" defTabSz="913790" rtl="0" eaLnBrk="1" latinLnBrk="0" hangingPunct="1">
      <a:defRPr sz="1799" kern="1200">
        <a:solidFill>
          <a:schemeClr val="tx1"/>
        </a:solidFill>
        <a:latin typeface="+mn-lt"/>
        <a:ea typeface="+mn-ea"/>
        <a:cs typeface="+mn-cs"/>
      </a:defRPr>
    </a:lvl1pPr>
    <a:lvl2pPr marL="456895" algn="l" defTabSz="913790" rtl="0" eaLnBrk="1" latinLnBrk="0" hangingPunct="1">
      <a:defRPr sz="1799" kern="1200">
        <a:solidFill>
          <a:schemeClr val="tx1"/>
        </a:solidFill>
        <a:latin typeface="+mn-lt"/>
        <a:ea typeface="+mn-ea"/>
        <a:cs typeface="+mn-cs"/>
      </a:defRPr>
    </a:lvl2pPr>
    <a:lvl3pPr marL="913790" algn="l" defTabSz="913790" rtl="0" eaLnBrk="1" latinLnBrk="0" hangingPunct="1">
      <a:defRPr sz="1799" kern="1200">
        <a:solidFill>
          <a:schemeClr val="tx1"/>
        </a:solidFill>
        <a:latin typeface="+mn-lt"/>
        <a:ea typeface="+mn-ea"/>
        <a:cs typeface="+mn-cs"/>
      </a:defRPr>
    </a:lvl3pPr>
    <a:lvl4pPr marL="1370684" algn="l" defTabSz="913790" rtl="0" eaLnBrk="1" latinLnBrk="0" hangingPunct="1">
      <a:defRPr sz="1799" kern="1200">
        <a:solidFill>
          <a:schemeClr val="tx1"/>
        </a:solidFill>
        <a:latin typeface="+mn-lt"/>
        <a:ea typeface="+mn-ea"/>
        <a:cs typeface="+mn-cs"/>
      </a:defRPr>
    </a:lvl4pPr>
    <a:lvl5pPr marL="1827581" algn="l" defTabSz="913790" rtl="0" eaLnBrk="1" latinLnBrk="0" hangingPunct="1">
      <a:defRPr sz="1799" kern="1200">
        <a:solidFill>
          <a:schemeClr val="tx1"/>
        </a:solidFill>
        <a:latin typeface="+mn-lt"/>
        <a:ea typeface="+mn-ea"/>
        <a:cs typeface="+mn-cs"/>
      </a:defRPr>
    </a:lvl5pPr>
    <a:lvl6pPr marL="2284477" algn="l" defTabSz="913790" rtl="0" eaLnBrk="1" latinLnBrk="0" hangingPunct="1">
      <a:defRPr sz="1799" kern="1200">
        <a:solidFill>
          <a:schemeClr val="tx1"/>
        </a:solidFill>
        <a:latin typeface="+mn-lt"/>
        <a:ea typeface="+mn-ea"/>
        <a:cs typeface="+mn-cs"/>
      </a:defRPr>
    </a:lvl6pPr>
    <a:lvl7pPr marL="2741372" algn="l" defTabSz="913790" rtl="0" eaLnBrk="1" latinLnBrk="0" hangingPunct="1">
      <a:defRPr sz="1799" kern="1200">
        <a:solidFill>
          <a:schemeClr val="tx1"/>
        </a:solidFill>
        <a:latin typeface="+mn-lt"/>
        <a:ea typeface="+mn-ea"/>
        <a:cs typeface="+mn-cs"/>
      </a:defRPr>
    </a:lvl7pPr>
    <a:lvl8pPr marL="3198266" algn="l" defTabSz="913790" rtl="0" eaLnBrk="1" latinLnBrk="0" hangingPunct="1">
      <a:defRPr sz="1799" kern="1200">
        <a:solidFill>
          <a:schemeClr val="tx1"/>
        </a:solidFill>
        <a:latin typeface="+mn-lt"/>
        <a:ea typeface="+mn-ea"/>
        <a:cs typeface="+mn-cs"/>
      </a:defRPr>
    </a:lvl8pPr>
    <a:lvl9pPr marL="3655161" algn="l" defTabSz="913790" rtl="0" eaLnBrk="1" latinLnBrk="0" hangingPunct="1">
      <a:defRPr sz="1799"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288325-B50F-144B-A410-0AFC51854569}">
          <p14:sldIdLst>
            <p14:sldId id="552"/>
            <p14:sldId id="256"/>
            <p14:sldId id="586"/>
            <p14:sldId id="2425"/>
            <p14:sldId id="2422"/>
            <p14:sldId id="2427"/>
            <p14:sldId id="2424"/>
            <p14:sldId id="2396"/>
            <p14:sldId id="2426"/>
            <p14:sldId id="2423"/>
            <p14:sldId id="2398"/>
            <p14:sldId id="2421"/>
            <p14:sldId id="2399"/>
            <p14:sldId id="2400"/>
            <p14:sldId id="2419"/>
            <p14:sldId id="996"/>
            <p14:sldId id="2401"/>
            <p14:sldId id="2403"/>
            <p14:sldId id="2402"/>
            <p14:sldId id="2420"/>
            <p14:sldId id="2406"/>
            <p14:sldId id="2407"/>
            <p14:sldId id="2408"/>
            <p14:sldId id="2409"/>
            <p14:sldId id="2410"/>
            <p14:sldId id="2411"/>
            <p14:sldId id="2412"/>
            <p14:sldId id="2413"/>
            <p14:sldId id="2415"/>
            <p14:sldId id="2416"/>
            <p14:sldId id="2417"/>
            <p14:sldId id="2418"/>
          </p14:sldIdLst>
        </p14:section>
        <p14:section name="Cierre" id="{241FE5EB-5EAF-B343-9F1E-BC91D0829D52}">
          <p14:sldIdLst>
            <p14:sldId id="466"/>
            <p14:sldId id="452"/>
          </p14:sldIdLst>
        </p14:section>
      </p14:sectionLst>
    </p:ext>
    <p:ext uri="{EFAFB233-063F-42B5-8137-9DF3F51BA10A}">
      <p15:sldGuideLst xmlns:p15="http://schemas.microsoft.com/office/powerpoint/2012/main">
        <p15:guide id="1" orient="horz" pos="302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E5EE"/>
    <a:srgbClr val="D5E5EF"/>
    <a:srgbClr val="DEEBF4"/>
    <a:srgbClr val="EEF5F9"/>
    <a:srgbClr val="E9F2F7"/>
    <a:srgbClr val="D4E5F0"/>
    <a:srgbClr val="E7E6E6"/>
    <a:srgbClr val="FCE3D4"/>
    <a:srgbClr val="E389A0"/>
    <a:srgbClr val="FBD5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Estilo oscuro 1 - Énfasis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Estilo medio 3 - Énfasis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Estilo medio 3 - Énfasis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45" autoAdjust="0"/>
    <p:restoredTop sz="94105" autoAdjust="0"/>
  </p:normalViewPr>
  <p:slideViewPr>
    <p:cSldViewPr snapToObjects="1" showGuides="1">
      <p:cViewPr varScale="1">
        <p:scale>
          <a:sx n="75" d="100"/>
          <a:sy n="75" d="100"/>
        </p:scale>
        <p:origin x="522" y="54"/>
      </p:cViewPr>
      <p:guideLst>
        <p:guide orient="horz" pos="3022"/>
        <p:guide pos="3840"/>
      </p:guideLst>
    </p:cSldViewPr>
  </p:slideViewPr>
  <p:notesTextViewPr>
    <p:cViewPr>
      <p:scale>
        <a:sx n="125" d="100"/>
        <a:sy n="125" d="100"/>
      </p:scale>
      <p:origin x="0" y="0"/>
    </p:cViewPr>
  </p:notesTextViewPr>
  <p:sorterViewPr>
    <p:cViewPr varScale="1">
      <p:scale>
        <a:sx n="100" d="100"/>
        <a:sy n="100" d="100"/>
      </p:scale>
      <p:origin x="0" y="-31240"/>
    </p:cViewPr>
  </p:sorterViewPr>
  <p:notesViewPr>
    <p:cSldViewPr snapToObjects="1" showGuides="1">
      <p:cViewPr varScale="1">
        <p:scale>
          <a:sx n="113" d="100"/>
          <a:sy n="113" d="100"/>
        </p:scale>
        <p:origin x="3608"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D5B29DC9-D08B-4949-81E2-39C6CEC68F6F}"/>
              </a:ext>
            </a:extLst>
          </p:cNvPr>
          <p:cNvSpPr>
            <a:spLocks noGrp="1"/>
          </p:cNvSpPr>
          <p:nvPr>
            <p:ph type="hdr" sz="quarter"/>
          </p:nvPr>
        </p:nvSpPr>
        <p:spPr>
          <a:xfrm>
            <a:off x="1" y="0"/>
            <a:ext cx="2945659" cy="498056"/>
          </a:xfrm>
          <a:prstGeom prst="rect">
            <a:avLst/>
          </a:prstGeom>
        </p:spPr>
        <p:txBody>
          <a:bodyPr vert="horz" lIns="92345" tIns="46173" rIns="92345" bIns="46173" rtlCol="0"/>
          <a:lstStyle>
            <a:lvl1pPr algn="l">
              <a:defRPr sz="1200"/>
            </a:lvl1pPr>
          </a:lstStyle>
          <a:p>
            <a:endParaRPr lang="es-ES" dirty="0">
              <a:latin typeface="Soho Gothic Pro Light" panose="020B0303030504020204" pitchFamily="34" charset="0"/>
            </a:endParaRPr>
          </a:p>
        </p:txBody>
      </p:sp>
      <p:sp>
        <p:nvSpPr>
          <p:cNvPr id="3" name="Marcador de fecha 2">
            <a:extLst>
              <a:ext uri="{FF2B5EF4-FFF2-40B4-BE49-F238E27FC236}">
                <a16:creationId xmlns:a16="http://schemas.microsoft.com/office/drawing/2014/main" id="{C99F9DC3-28BB-D94C-85E9-90396F03A580}"/>
              </a:ext>
            </a:extLst>
          </p:cNvPr>
          <p:cNvSpPr>
            <a:spLocks noGrp="1"/>
          </p:cNvSpPr>
          <p:nvPr>
            <p:ph type="dt" sz="quarter" idx="1"/>
          </p:nvPr>
        </p:nvSpPr>
        <p:spPr>
          <a:xfrm>
            <a:off x="3850444" y="0"/>
            <a:ext cx="2945659" cy="498056"/>
          </a:xfrm>
          <a:prstGeom prst="rect">
            <a:avLst/>
          </a:prstGeom>
        </p:spPr>
        <p:txBody>
          <a:bodyPr vert="horz" lIns="92345" tIns="46173" rIns="92345" bIns="46173" rtlCol="0"/>
          <a:lstStyle>
            <a:lvl1pPr algn="r">
              <a:defRPr sz="1200"/>
            </a:lvl1pPr>
          </a:lstStyle>
          <a:p>
            <a:fld id="{44FE4C93-B9AD-774B-B059-E1A53E3045D5}" type="datetimeFigureOut">
              <a:rPr lang="es-ES" smtClean="0">
                <a:latin typeface="Soho Gothic Pro Light" panose="020B0303030504020204" pitchFamily="34" charset="0"/>
              </a:rPr>
              <a:t>18/10/2020</a:t>
            </a:fld>
            <a:endParaRPr lang="es-ES" dirty="0">
              <a:latin typeface="Soho Gothic Pro Light" panose="020B0303030504020204" pitchFamily="34" charset="0"/>
            </a:endParaRPr>
          </a:p>
        </p:txBody>
      </p:sp>
      <p:sp>
        <p:nvSpPr>
          <p:cNvPr id="4" name="Marcador de pie de página 3">
            <a:extLst>
              <a:ext uri="{FF2B5EF4-FFF2-40B4-BE49-F238E27FC236}">
                <a16:creationId xmlns:a16="http://schemas.microsoft.com/office/drawing/2014/main" id="{FE33F6B1-C943-874F-81C8-5CB8F4F2E288}"/>
              </a:ext>
            </a:extLst>
          </p:cNvPr>
          <p:cNvSpPr>
            <a:spLocks noGrp="1"/>
          </p:cNvSpPr>
          <p:nvPr>
            <p:ph type="ftr" sz="quarter" idx="2"/>
          </p:nvPr>
        </p:nvSpPr>
        <p:spPr>
          <a:xfrm>
            <a:off x="1" y="9428585"/>
            <a:ext cx="2945659" cy="498055"/>
          </a:xfrm>
          <a:prstGeom prst="rect">
            <a:avLst/>
          </a:prstGeom>
        </p:spPr>
        <p:txBody>
          <a:bodyPr vert="horz" lIns="92345" tIns="46173" rIns="92345" bIns="46173" rtlCol="0" anchor="b"/>
          <a:lstStyle>
            <a:lvl1pPr algn="l">
              <a:defRPr sz="1200"/>
            </a:lvl1pPr>
          </a:lstStyle>
          <a:p>
            <a:endParaRPr lang="es-ES" dirty="0">
              <a:latin typeface="Soho Gothic Pro Light" panose="020B0303030504020204" pitchFamily="34" charset="0"/>
            </a:endParaRPr>
          </a:p>
        </p:txBody>
      </p:sp>
      <p:sp>
        <p:nvSpPr>
          <p:cNvPr id="5" name="Marcador de número de diapositiva 4">
            <a:extLst>
              <a:ext uri="{FF2B5EF4-FFF2-40B4-BE49-F238E27FC236}">
                <a16:creationId xmlns:a16="http://schemas.microsoft.com/office/drawing/2014/main" id="{CEB7C242-1592-974F-B931-024110D2C693}"/>
              </a:ext>
            </a:extLst>
          </p:cNvPr>
          <p:cNvSpPr>
            <a:spLocks noGrp="1"/>
          </p:cNvSpPr>
          <p:nvPr>
            <p:ph type="sldNum" sz="quarter" idx="3"/>
          </p:nvPr>
        </p:nvSpPr>
        <p:spPr>
          <a:xfrm>
            <a:off x="3850444" y="9428585"/>
            <a:ext cx="2945659" cy="498055"/>
          </a:xfrm>
          <a:prstGeom prst="rect">
            <a:avLst/>
          </a:prstGeom>
        </p:spPr>
        <p:txBody>
          <a:bodyPr vert="horz" lIns="92345" tIns="46173" rIns="92345" bIns="46173" rtlCol="0" anchor="b"/>
          <a:lstStyle>
            <a:lvl1pPr algn="r">
              <a:defRPr sz="1200"/>
            </a:lvl1pPr>
          </a:lstStyle>
          <a:p>
            <a:fld id="{13E42EBE-F2C8-DB4B-9CF8-781446FF5229}" type="slidenum">
              <a:rPr lang="es-ES" smtClean="0">
                <a:latin typeface="Soho Gothic Pro Light" panose="020B0303030504020204" pitchFamily="34" charset="0"/>
              </a:rPr>
              <a:t>‹Nº›</a:t>
            </a:fld>
            <a:endParaRPr lang="es-ES" dirty="0">
              <a:latin typeface="Soho Gothic Pro Light" panose="020B0303030504020204" pitchFamily="34" charset="0"/>
            </a:endParaRPr>
          </a:p>
        </p:txBody>
      </p:sp>
    </p:spTree>
    <p:extLst>
      <p:ext uri="{BB962C8B-B14F-4D97-AF65-F5344CB8AC3E}">
        <p14:creationId xmlns:p14="http://schemas.microsoft.com/office/powerpoint/2010/main" val="2508596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1" y="0"/>
            <a:ext cx="2945659" cy="498056"/>
          </a:xfrm>
          <a:prstGeom prst="rect">
            <a:avLst/>
          </a:prstGeom>
        </p:spPr>
        <p:txBody>
          <a:bodyPr vert="horz" lIns="92345" tIns="46173" rIns="92345" bIns="46173" rtlCol="0"/>
          <a:lstStyle>
            <a:lvl1pPr algn="l">
              <a:defRPr sz="1200">
                <a:latin typeface="Soho Gothic Pro Light" panose="020B0303030504020204" pitchFamily="34" charset="0"/>
              </a:defRPr>
            </a:lvl1pPr>
          </a:lstStyle>
          <a:p>
            <a:endParaRPr lang="es-ES" dirty="0"/>
          </a:p>
        </p:txBody>
      </p:sp>
      <p:sp>
        <p:nvSpPr>
          <p:cNvPr id="3" name="Marcador de fecha 2"/>
          <p:cNvSpPr>
            <a:spLocks noGrp="1"/>
          </p:cNvSpPr>
          <p:nvPr>
            <p:ph type="dt" idx="1"/>
          </p:nvPr>
        </p:nvSpPr>
        <p:spPr>
          <a:xfrm>
            <a:off x="3850444" y="0"/>
            <a:ext cx="2945659" cy="498056"/>
          </a:xfrm>
          <a:prstGeom prst="rect">
            <a:avLst/>
          </a:prstGeom>
        </p:spPr>
        <p:txBody>
          <a:bodyPr vert="horz" lIns="92345" tIns="46173" rIns="92345" bIns="46173" rtlCol="0"/>
          <a:lstStyle>
            <a:lvl1pPr algn="r">
              <a:defRPr sz="1200">
                <a:latin typeface="Soho Gothic Pro Light" panose="020B0303030504020204" pitchFamily="34" charset="0"/>
              </a:defRPr>
            </a:lvl1pPr>
          </a:lstStyle>
          <a:p>
            <a:fld id="{C82A976D-0EBD-E345-809C-21C952C27942}" type="datetimeFigureOut">
              <a:rPr lang="es-ES" smtClean="0"/>
              <a:pPr/>
              <a:t>18/10/2020</a:t>
            </a:fld>
            <a:endParaRPr lang="es-ES" dirty="0"/>
          </a:p>
        </p:txBody>
      </p:sp>
      <p:sp>
        <p:nvSpPr>
          <p:cNvPr id="4" name="Marcador de imagen de diapositiva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2345" tIns="46173" rIns="92345" bIns="46173" rtlCol="0" anchor="ctr"/>
          <a:lstStyle/>
          <a:p>
            <a:endParaRPr lang="es-ES" dirty="0"/>
          </a:p>
        </p:txBody>
      </p:sp>
      <p:sp>
        <p:nvSpPr>
          <p:cNvPr id="5" name="Marcador de notas 4"/>
          <p:cNvSpPr>
            <a:spLocks noGrp="1"/>
          </p:cNvSpPr>
          <p:nvPr>
            <p:ph type="body" sz="quarter" idx="3"/>
          </p:nvPr>
        </p:nvSpPr>
        <p:spPr>
          <a:xfrm>
            <a:off x="679768" y="4777196"/>
            <a:ext cx="5438140" cy="3908613"/>
          </a:xfrm>
          <a:prstGeom prst="rect">
            <a:avLst/>
          </a:prstGeom>
        </p:spPr>
        <p:txBody>
          <a:bodyPr vert="horz" lIns="92345" tIns="46173" rIns="92345" bIns="46173" rtlCol="0"/>
          <a:lstStyle/>
          <a:p>
            <a:r>
              <a:rPr lang="es-ES"/>
              <a:t>Editar los estilos de texto del patrón
Segundo nivel
Tercer nivel
Cuarto nivel
Quinto nivel</a:t>
            </a:r>
          </a:p>
        </p:txBody>
      </p:sp>
      <p:sp>
        <p:nvSpPr>
          <p:cNvPr id="6" name="Marcador de pie de página 5"/>
          <p:cNvSpPr>
            <a:spLocks noGrp="1"/>
          </p:cNvSpPr>
          <p:nvPr>
            <p:ph type="ftr" sz="quarter" idx="4"/>
          </p:nvPr>
        </p:nvSpPr>
        <p:spPr>
          <a:xfrm>
            <a:off x="1" y="9428585"/>
            <a:ext cx="2945659" cy="498055"/>
          </a:xfrm>
          <a:prstGeom prst="rect">
            <a:avLst/>
          </a:prstGeom>
        </p:spPr>
        <p:txBody>
          <a:bodyPr vert="horz" lIns="92345" tIns="46173" rIns="92345" bIns="46173" rtlCol="0" anchor="b"/>
          <a:lstStyle>
            <a:lvl1pPr algn="l">
              <a:defRPr sz="1200">
                <a:latin typeface="Soho Gothic Pro Light" panose="020B0303030504020204" pitchFamily="34" charset="0"/>
              </a:defRPr>
            </a:lvl1pPr>
          </a:lstStyle>
          <a:p>
            <a:endParaRPr lang="es-ES" dirty="0"/>
          </a:p>
        </p:txBody>
      </p:sp>
      <p:sp>
        <p:nvSpPr>
          <p:cNvPr id="7" name="Marcador de número de diapositiva 6"/>
          <p:cNvSpPr>
            <a:spLocks noGrp="1"/>
          </p:cNvSpPr>
          <p:nvPr>
            <p:ph type="sldNum" sz="quarter" idx="5"/>
          </p:nvPr>
        </p:nvSpPr>
        <p:spPr>
          <a:xfrm>
            <a:off x="3850444" y="9428585"/>
            <a:ext cx="2945659" cy="498055"/>
          </a:xfrm>
          <a:prstGeom prst="rect">
            <a:avLst/>
          </a:prstGeom>
        </p:spPr>
        <p:txBody>
          <a:bodyPr vert="horz" lIns="92345" tIns="46173" rIns="92345" bIns="46173" rtlCol="0" anchor="b"/>
          <a:lstStyle>
            <a:lvl1pPr algn="r">
              <a:defRPr sz="1200">
                <a:latin typeface="Soho Gothic Pro Light" panose="020B0303030504020204" pitchFamily="34" charset="0"/>
              </a:defRPr>
            </a:lvl1pPr>
          </a:lstStyle>
          <a:p>
            <a:fld id="{7001BFE9-5FDD-E045-9186-025D41341214}" type="slidenum">
              <a:rPr lang="es-ES" smtClean="0"/>
              <a:pPr/>
              <a:t>‹Nº›</a:t>
            </a:fld>
            <a:endParaRPr lang="es-ES" dirty="0"/>
          </a:p>
        </p:txBody>
      </p:sp>
    </p:spTree>
    <p:extLst>
      <p:ext uri="{BB962C8B-B14F-4D97-AF65-F5344CB8AC3E}">
        <p14:creationId xmlns:p14="http://schemas.microsoft.com/office/powerpoint/2010/main" val="764232372"/>
      </p:ext>
    </p:extLst>
  </p:cSld>
  <p:clrMap bg1="lt1" tx1="dk1" bg2="lt2" tx2="dk2" accent1="accent1" accent2="accent2" accent3="accent3" accent4="accent4" accent5="accent5" accent6="accent6" hlink="hlink" folHlink="folHlink"/>
  <p:notesStyle>
    <a:lvl1pPr marL="0" algn="l" defTabSz="1218387" rtl="0" eaLnBrk="1" latinLnBrk="0" hangingPunct="1">
      <a:defRPr sz="1599" kern="1200">
        <a:solidFill>
          <a:schemeClr val="tx1"/>
        </a:solidFill>
        <a:latin typeface="Soho Gothic Pro Light" panose="020B0303030504020204" pitchFamily="34" charset="0"/>
        <a:ea typeface="+mn-ea"/>
        <a:cs typeface="+mn-cs"/>
      </a:defRPr>
    </a:lvl1pPr>
    <a:lvl2pPr marL="609194" algn="l" defTabSz="1218387" rtl="0" eaLnBrk="1" latinLnBrk="0" hangingPunct="1">
      <a:defRPr sz="1599" kern="1200">
        <a:solidFill>
          <a:schemeClr val="tx1"/>
        </a:solidFill>
        <a:latin typeface="+mn-lt"/>
        <a:ea typeface="+mn-ea"/>
        <a:cs typeface="+mn-cs"/>
      </a:defRPr>
    </a:lvl2pPr>
    <a:lvl3pPr marL="1218387" algn="l" defTabSz="1218387" rtl="0" eaLnBrk="1" latinLnBrk="0" hangingPunct="1">
      <a:defRPr sz="1599" kern="1200">
        <a:solidFill>
          <a:schemeClr val="tx1"/>
        </a:solidFill>
        <a:latin typeface="+mn-lt"/>
        <a:ea typeface="+mn-ea"/>
        <a:cs typeface="+mn-cs"/>
      </a:defRPr>
    </a:lvl3pPr>
    <a:lvl4pPr marL="1827581" algn="l" defTabSz="1218387" rtl="0" eaLnBrk="1" latinLnBrk="0" hangingPunct="1">
      <a:defRPr sz="1599" kern="1200">
        <a:solidFill>
          <a:schemeClr val="tx1"/>
        </a:solidFill>
        <a:latin typeface="+mn-lt"/>
        <a:ea typeface="+mn-ea"/>
        <a:cs typeface="+mn-cs"/>
      </a:defRPr>
    </a:lvl4pPr>
    <a:lvl5pPr marL="2436774" algn="l" defTabSz="1218387" rtl="0" eaLnBrk="1" latinLnBrk="0" hangingPunct="1">
      <a:defRPr sz="1599" kern="1200">
        <a:solidFill>
          <a:schemeClr val="tx1"/>
        </a:solidFill>
        <a:latin typeface="+mn-lt"/>
        <a:ea typeface="+mn-ea"/>
        <a:cs typeface="+mn-cs"/>
      </a:defRPr>
    </a:lvl5pPr>
    <a:lvl6pPr marL="3045968" algn="l" defTabSz="1218387" rtl="0" eaLnBrk="1" latinLnBrk="0" hangingPunct="1">
      <a:defRPr sz="1599" kern="1200">
        <a:solidFill>
          <a:schemeClr val="tx1"/>
        </a:solidFill>
        <a:latin typeface="+mn-lt"/>
        <a:ea typeface="+mn-ea"/>
        <a:cs typeface="+mn-cs"/>
      </a:defRPr>
    </a:lvl6pPr>
    <a:lvl7pPr marL="3655161" algn="l" defTabSz="1218387" rtl="0" eaLnBrk="1" latinLnBrk="0" hangingPunct="1">
      <a:defRPr sz="1599" kern="1200">
        <a:solidFill>
          <a:schemeClr val="tx1"/>
        </a:solidFill>
        <a:latin typeface="+mn-lt"/>
        <a:ea typeface="+mn-ea"/>
        <a:cs typeface="+mn-cs"/>
      </a:defRPr>
    </a:lvl7pPr>
    <a:lvl8pPr marL="4264355" algn="l" defTabSz="1218387" rtl="0" eaLnBrk="1" latinLnBrk="0" hangingPunct="1">
      <a:defRPr sz="1599" kern="1200">
        <a:solidFill>
          <a:schemeClr val="tx1"/>
        </a:solidFill>
        <a:latin typeface="+mn-lt"/>
        <a:ea typeface="+mn-ea"/>
        <a:cs typeface="+mn-cs"/>
      </a:defRPr>
    </a:lvl8pPr>
    <a:lvl9pPr marL="4873548" algn="l" defTabSz="1218387" rtl="0" eaLnBrk="1" latinLnBrk="0" hangingPunct="1">
      <a:defRPr sz="15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001BFE9-5FDD-E045-9186-025D41341214}" type="slidenum">
              <a:rPr lang="es-ES" smtClean="0"/>
              <a:pPr/>
              <a:t>2</a:t>
            </a:fld>
            <a:endParaRPr lang="es-ES" dirty="0"/>
          </a:p>
        </p:txBody>
      </p:sp>
    </p:spTree>
    <p:extLst>
      <p:ext uri="{BB962C8B-B14F-4D97-AF65-F5344CB8AC3E}">
        <p14:creationId xmlns:p14="http://schemas.microsoft.com/office/powerpoint/2010/main" val="74630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3.xml"/><Relationship Id="rId7" Type="http://schemas.openxmlformats.org/officeDocument/2006/relationships/image" Target="../media/image4.png"/><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3.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5.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3.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5.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5.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3.emf"/><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5.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5.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3.emf"/><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5.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image" Target="../media/image5.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3.emf"/><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image" Target="../media/image5.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image" Target="../media/image5.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3.emf"/><Relationship Id="rId2" Type="http://schemas.openxmlformats.org/officeDocument/2006/relationships/tags" Target="../tags/tag24.xml"/><Relationship Id="rId1" Type="http://schemas.openxmlformats.org/officeDocument/2006/relationships/vmlDrawing" Target="../drawings/vmlDrawing12.vml"/><Relationship Id="rId6" Type="http://schemas.openxmlformats.org/officeDocument/2006/relationships/image" Target="../media/image5.emf"/><Relationship Id="rId5" Type="http://schemas.openxmlformats.org/officeDocument/2006/relationships/oleObject" Target="../embeddings/oleObject12.bin"/><Relationship Id="rId4"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13.vml"/><Relationship Id="rId6" Type="http://schemas.openxmlformats.org/officeDocument/2006/relationships/image" Target="../media/image5.emf"/><Relationship Id="rId5" Type="http://schemas.openxmlformats.org/officeDocument/2006/relationships/oleObject" Target="../embeddings/oleObject13.bin"/><Relationship Id="rId4"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vmlDrawing" Target="../drawings/vmlDrawing14.vml"/><Relationship Id="rId6" Type="http://schemas.openxmlformats.org/officeDocument/2006/relationships/image" Target="../media/image6.emf"/><Relationship Id="rId5" Type="http://schemas.openxmlformats.org/officeDocument/2006/relationships/oleObject" Target="../embeddings/oleObject14.bin"/><Relationship Id="rId4"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3.emf"/><Relationship Id="rId2" Type="http://schemas.openxmlformats.org/officeDocument/2006/relationships/tags" Target="../tags/tag30.xml"/><Relationship Id="rId1" Type="http://schemas.openxmlformats.org/officeDocument/2006/relationships/vmlDrawing" Target="../drawings/vmlDrawing15.vml"/><Relationship Id="rId6" Type="http://schemas.openxmlformats.org/officeDocument/2006/relationships/image" Target="../media/image5.emf"/><Relationship Id="rId5" Type="http://schemas.openxmlformats.org/officeDocument/2006/relationships/oleObject" Target="../embeddings/oleObject15.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Portada Foto">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B687104C-16D4-5049-93EC-3E0017E53BB5}"/>
              </a:ext>
            </a:extLst>
          </p:cNvPr>
          <p:cNvSpPr>
            <a:spLocks noGrp="1"/>
          </p:cNvSpPr>
          <p:nvPr>
            <p:ph type="pic" sz="quarter" idx="14"/>
          </p:nvPr>
        </p:nvSpPr>
        <p:spPr>
          <a:xfrm>
            <a:off x="0" y="4"/>
            <a:ext cx="12192000" cy="6877415"/>
          </a:xfrm>
          <a:prstGeom prst="rect">
            <a:avLst/>
          </a:prstGeom>
        </p:spPr>
        <p:txBody>
          <a:bodyPr anchor="t"/>
          <a:lstStyle>
            <a:lvl1pPr marL="0" indent="0" algn="ctr">
              <a:buNone/>
              <a:defRPr/>
            </a:lvl1pPr>
          </a:lstStyle>
          <a:p>
            <a:r>
              <a:rPr lang="en-US"/>
              <a:t>Click icon to add picture</a:t>
            </a:r>
            <a:endParaRPr lang="es-ES" dirty="0"/>
          </a:p>
        </p:txBody>
      </p:sp>
      <p:sp>
        <p:nvSpPr>
          <p:cNvPr id="10" name="Marcador de contenido 10">
            <a:extLst>
              <a:ext uri="{FF2B5EF4-FFF2-40B4-BE49-F238E27FC236}">
                <a16:creationId xmlns:a16="http://schemas.microsoft.com/office/drawing/2014/main" id="{B06D5AB3-85F3-6041-8CF2-938E10DAFE64}"/>
              </a:ext>
            </a:extLst>
          </p:cNvPr>
          <p:cNvSpPr>
            <a:spLocks noGrp="1"/>
          </p:cNvSpPr>
          <p:nvPr>
            <p:ph sz="quarter" idx="10" hasCustomPrompt="1"/>
          </p:nvPr>
        </p:nvSpPr>
        <p:spPr>
          <a:xfrm>
            <a:off x="336002" y="383588"/>
            <a:ext cx="3725333" cy="214776"/>
          </a:xfrm>
          <a:prstGeom prst="rect">
            <a:avLst/>
          </a:prstGeom>
        </p:spPr>
        <p:txBody>
          <a:bodyPr lIns="0" tIns="0" rIns="0" bIns="0"/>
          <a:lstStyle>
            <a:lvl1pPr marL="0" indent="0">
              <a:buNone/>
              <a:defRPr sz="1866"/>
            </a:lvl1pPr>
          </a:lstStyle>
          <a:p>
            <a:r>
              <a:rPr lang="es-ES" dirty="0"/>
              <a:t>Editar el subtitulo de presentación 
</a:t>
            </a:r>
          </a:p>
        </p:txBody>
      </p:sp>
      <p:sp>
        <p:nvSpPr>
          <p:cNvPr id="6" name="Marcador de contenido 10">
            <a:extLst>
              <a:ext uri="{FF2B5EF4-FFF2-40B4-BE49-F238E27FC236}">
                <a16:creationId xmlns:a16="http://schemas.microsoft.com/office/drawing/2014/main" id="{0ED2E0BC-0F09-B942-97D8-1F9D0BA0C15C}"/>
              </a:ext>
            </a:extLst>
          </p:cNvPr>
          <p:cNvSpPr>
            <a:spLocks noGrp="1"/>
          </p:cNvSpPr>
          <p:nvPr>
            <p:ph sz="quarter" idx="12" hasCustomPrompt="1"/>
          </p:nvPr>
        </p:nvSpPr>
        <p:spPr>
          <a:xfrm>
            <a:off x="336002" y="689241"/>
            <a:ext cx="3725333" cy="159485"/>
          </a:xfrm>
          <a:prstGeom prst="rect">
            <a:avLst/>
          </a:prstGeom>
        </p:spPr>
        <p:txBody>
          <a:bodyPr lIns="0" tIns="0" rIns="0" bIns="0"/>
          <a:lstStyle>
            <a:lvl1pPr marL="0" indent="0">
              <a:buNone/>
              <a:defRPr sz="1333"/>
            </a:lvl1pPr>
          </a:lstStyle>
          <a:p>
            <a:r>
              <a:rPr lang="es-ES" dirty="0"/>
              <a:t>Lugar. 00.00.0000</a:t>
            </a:r>
          </a:p>
        </p:txBody>
      </p:sp>
      <p:sp>
        <p:nvSpPr>
          <p:cNvPr id="3" name="Marcador de posición de imagen 2">
            <a:extLst>
              <a:ext uri="{FF2B5EF4-FFF2-40B4-BE49-F238E27FC236}">
                <a16:creationId xmlns:a16="http://schemas.microsoft.com/office/drawing/2014/main" id="{915FE453-3A51-064C-9757-E79594281FF1}"/>
              </a:ext>
            </a:extLst>
          </p:cNvPr>
          <p:cNvSpPr>
            <a:spLocks noGrp="1"/>
          </p:cNvSpPr>
          <p:nvPr>
            <p:ph type="pic" sz="quarter" idx="13" hasCustomPrompt="1"/>
          </p:nvPr>
        </p:nvSpPr>
        <p:spPr>
          <a:xfrm>
            <a:off x="336000" y="986371"/>
            <a:ext cx="1799167" cy="639233"/>
          </a:xfrm>
          <a:prstGeom prst="rect">
            <a:avLst/>
          </a:prstGeom>
        </p:spPr>
        <p:txBody>
          <a:bodyPr anchor="ctr"/>
          <a:lstStyle>
            <a:lvl1pPr marL="0" indent="0" algn="ctr">
              <a:buNone/>
              <a:defRPr sz="1333"/>
            </a:lvl1pPr>
          </a:lstStyle>
          <a:p>
            <a:r>
              <a:rPr lang="es-ES" dirty="0"/>
              <a:t>Logo cliente</a:t>
            </a: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4539954" y="2873081"/>
            <a:ext cx="6626810" cy="1648341"/>
          </a:xfrm>
          <a:prstGeom prst="rect">
            <a:avLst/>
          </a:prstGeom>
        </p:spPr>
        <p:txBody>
          <a:bodyPr vert="horz" lIns="0" tIns="0" rIns="0" bIns="0" rtlCol="0" anchor="t">
            <a:noAutofit/>
          </a:bodyPr>
          <a:lstStyle>
            <a:lvl1pPr>
              <a:defRPr sz="5997"/>
            </a:lvl1pPr>
          </a:lstStyle>
          <a:p>
            <a:r>
              <a:rPr lang="es-ES" dirty="0"/>
              <a:t>Haga clic para el título principal</a:t>
            </a:r>
            <a:endParaRPr lang="en-US" dirty="0"/>
          </a:p>
        </p:txBody>
      </p:sp>
    </p:spTree>
    <p:extLst>
      <p:ext uri="{BB962C8B-B14F-4D97-AF65-F5344CB8AC3E}">
        <p14:creationId xmlns:p14="http://schemas.microsoft.com/office/powerpoint/2010/main" val="283512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eparata n1. Rojo">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dirty="0"/>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dirty="0">
              <a:solidFill>
                <a:schemeClr val="bg1"/>
              </a:solidFill>
            </a:endParaRPr>
          </a:p>
        </p:txBody>
      </p:sp>
      <p:pic>
        <p:nvPicPr>
          <p:cNvPr id="15" name="Imagen 14"/>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52231655-E814-554D-A77B-76AE9E4B8F36}"/>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3337156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eparata n1. Verde">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dirty="0"/>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dirty="0">
              <a:solidFill>
                <a:schemeClr val="bg1"/>
              </a:solidFill>
            </a:endParaRPr>
          </a:p>
        </p:txBody>
      </p:sp>
      <p:pic>
        <p:nvPicPr>
          <p:cNvPr id="15" name="Imagen 14"/>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A23CE7FB-CF5A-CA42-B78E-69EC6A848FB0}"/>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720479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Separata n1. Azul">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dirty="0"/>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dirty="0">
              <a:solidFill>
                <a:schemeClr val="bg1"/>
              </a:solidFill>
            </a:endParaRPr>
          </a:p>
        </p:txBody>
      </p:sp>
      <p:pic>
        <p:nvPicPr>
          <p:cNvPr id="15" name="Imagen 14"/>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881361F9-92A8-6949-BEF9-77B573EB2B51}"/>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1656615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Separata n1. Morado">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dirty="0"/>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dirty="0">
              <a:solidFill>
                <a:schemeClr val="bg1"/>
              </a:solidFill>
            </a:endParaRPr>
          </a:p>
        </p:txBody>
      </p:sp>
      <p:pic>
        <p:nvPicPr>
          <p:cNvPr id="15" name="Imagen 14"/>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74E9E540-B7BF-4344-8072-B7008201BE20}"/>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3367704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para n2_Grafito">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2</a:t>
            </a:r>
            <a:endParaRPr lang="en-US" dirty="0"/>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dirty="0">
              <a:solidFill>
                <a:schemeClr val="bg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760C3CE1-1E28-6546-9D6D-A09B9CDA1994}"/>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891422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para n2_Piel">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2</a:t>
            </a:r>
            <a:endParaRPr lang="en-US" dirty="0"/>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‹Nº›</a:t>
            </a:fld>
            <a:endParaRPr lang="es-ES" sz="1066" dirty="0">
              <a:solidFill>
                <a:schemeClr val="tx1"/>
              </a:solidFill>
            </a:endParaRPr>
          </a:p>
        </p:txBody>
      </p:sp>
      <p:pic>
        <p:nvPicPr>
          <p:cNvPr id="14" name="Imagen 13"/>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DEC9B28E-6B7A-0E4E-B90F-9C217C75299E}"/>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6167774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para n1_Amarillo">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2</a:t>
            </a:r>
            <a:endParaRPr lang="en-US" dirty="0"/>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‹Nº›</a:t>
            </a:fld>
            <a:endParaRPr lang="es-ES" sz="1066" dirty="0">
              <a:solidFill>
                <a:schemeClr val="tx1"/>
              </a:solidFill>
            </a:endParaRPr>
          </a:p>
        </p:txBody>
      </p:sp>
      <p:pic>
        <p:nvPicPr>
          <p:cNvPr id="15" name="Imagen 14"/>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59D1119D-7D51-D44F-94AB-E6DA2AD81F78}"/>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2733312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para n2_Naranja">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3" y="1592921"/>
            <a:ext cx="6818927"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separata de nivel 2</a:t>
            </a:r>
            <a:endParaRPr lang="en-US" dirty="0"/>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dirty="0">
              <a:solidFill>
                <a:schemeClr val="bg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A1B5AB55-B564-F54E-A43A-49F65087AAEE}"/>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28146948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para n2_rojo">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2</a:t>
            </a:r>
            <a:endParaRPr lang="en-US" dirty="0"/>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dirty="0">
              <a:solidFill>
                <a:schemeClr val="bg1"/>
              </a:solidFill>
            </a:endParaRPr>
          </a:p>
        </p:txBody>
      </p:sp>
      <p:pic>
        <p:nvPicPr>
          <p:cNvPr id="13" name="Imagen 12"/>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AF48F91E-AAFB-524A-95AE-FEB5DBF353FA}"/>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38773900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para n2_Verde">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2</a:t>
            </a:r>
            <a:endParaRPr lang="en-US" dirty="0"/>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dirty="0">
              <a:solidFill>
                <a:schemeClr val="bg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FC254CD5-68FD-894C-AC6F-D3DF03A43FEB}"/>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1848089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Portada foto 2">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B687104C-16D4-5049-93EC-3E0017E53BB5}"/>
              </a:ext>
            </a:extLst>
          </p:cNvPr>
          <p:cNvSpPr>
            <a:spLocks noGrp="1"/>
          </p:cNvSpPr>
          <p:nvPr>
            <p:ph type="pic" sz="quarter" idx="14"/>
          </p:nvPr>
        </p:nvSpPr>
        <p:spPr>
          <a:xfrm>
            <a:off x="0" y="0"/>
            <a:ext cx="12192000" cy="6858000"/>
          </a:xfrm>
          <a:prstGeom prst="rect">
            <a:avLst/>
          </a:prstGeom>
        </p:spPr>
        <p:txBody>
          <a:bodyPr anchor="t"/>
          <a:lstStyle>
            <a:lvl1pPr marL="0" indent="0" algn="ctr">
              <a:buNone/>
              <a:defRPr/>
            </a:lvl1pPr>
          </a:lstStyle>
          <a:p>
            <a:r>
              <a:rPr lang="en-US"/>
              <a:t>Click icon to add picture</a:t>
            </a:r>
            <a:endParaRPr lang="es-ES" dirty="0"/>
          </a:p>
        </p:txBody>
      </p:sp>
      <p:sp>
        <p:nvSpPr>
          <p:cNvPr id="10" name="Marcador de contenido 10">
            <a:extLst>
              <a:ext uri="{FF2B5EF4-FFF2-40B4-BE49-F238E27FC236}">
                <a16:creationId xmlns:a16="http://schemas.microsoft.com/office/drawing/2014/main" id="{B06D5AB3-85F3-6041-8CF2-938E10DAFE64}"/>
              </a:ext>
            </a:extLst>
          </p:cNvPr>
          <p:cNvSpPr>
            <a:spLocks noGrp="1"/>
          </p:cNvSpPr>
          <p:nvPr>
            <p:ph sz="quarter" idx="10" hasCustomPrompt="1"/>
          </p:nvPr>
        </p:nvSpPr>
        <p:spPr>
          <a:xfrm>
            <a:off x="336001" y="3311240"/>
            <a:ext cx="4842163" cy="248041"/>
          </a:xfrm>
          <a:prstGeom prst="rect">
            <a:avLst/>
          </a:prstGeom>
        </p:spPr>
        <p:txBody>
          <a:bodyPr lIns="0" tIns="0" rIns="0" bIns="0"/>
          <a:lstStyle>
            <a:lvl1pPr marL="0" indent="0">
              <a:buNone/>
              <a:defRPr sz="1866"/>
            </a:lvl1pPr>
          </a:lstStyle>
          <a:p>
            <a:r>
              <a:rPr lang="es-ES" dirty="0"/>
              <a:t>Editar el subtitulo de la presentación 
</a:t>
            </a:r>
          </a:p>
        </p:txBody>
      </p:sp>
      <p:sp>
        <p:nvSpPr>
          <p:cNvPr id="6" name="Marcador de contenido 10">
            <a:extLst>
              <a:ext uri="{FF2B5EF4-FFF2-40B4-BE49-F238E27FC236}">
                <a16:creationId xmlns:a16="http://schemas.microsoft.com/office/drawing/2014/main" id="{0ED2E0BC-0F09-B942-97D8-1F9D0BA0C15C}"/>
              </a:ext>
            </a:extLst>
          </p:cNvPr>
          <p:cNvSpPr>
            <a:spLocks noGrp="1"/>
          </p:cNvSpPr>
          <p:nvPr>
            <p:ph sz="quarter" idx="12" hasCustomPrompt="1"/>
          </p:nvPr>
        </p:nvSpPr>
        <p:spPr>
          <a:xfrm>
            <a:off x="336002" y="3743044"/>
            <a:ext cx="3725333" cy="159485"/>
          </a:xfrm>
          <a:prstGeom prst="rect">
            <a:avLst/>
          </a:prstGeom>
        </p:spPr>
        <p:txBody>
          <a:bodyPr lIns="0" tIns="0" rIns="0" bIns="0"/>
          <a:lstStyle>
            <a:lvl1pPr marL="0" indent="0">
              <a:buNone/>
              <a:defRPr sz="1333"/>
            </a:lvl1pPr>
          </a:lstStyle>
          <a:p>
            <a:r>
              <a:rPr lang="es-ES" dirty="0"/>
              <a:t>Lugar. 00.00.0000</a:t>
            </a:r>
          </a:p>
        </p:txBody>
      </p:sp>
      <p:sp>
        <p:nvSpPr>
          <p:cNvPr id="3" name="Marcador de posición de imagen 2">
            <a:extLst>
              <a:ext uri="{FF2B5EF4-FFF2-40B4-BE49-F238E27FC236}">
                <a16:creationId xmlns:a16="http://schemas.microsoft.com/office/drawing/2014/main" id="{915FE453-3A51-064C-9757-E79594281FF1}"/>
              </a:ext>
            </a:extLst>
          </p:cNvPr>
          <p:cNvSpPr>
            <a:spLocks noGrp="1"/>
          </p:cNvSpPr>
          <p:nvPr>
            <p:ph type="pic" sz="quarter" idx="13" hasCustomPrompt="1"/>
          </p:nvPr>
        </p:nvSpPr>
        <p:spPr>
          <a:xfrm>
            <a:off x="336000" y="382577"/>
            <a:ext cx="1799167" cy="639233"/>
          </a:xfrm>
          <a:prstGeom prst="rect">
            <a:avLst/>
          </a:prstGeom>
        </p:spPr>
        <p:txBody>
          <a:bodyPr anchor="ctr"/>
          <a:lstStyle>
            <a:lvl1pPr marL="0" indent="0" algn="ctr">
              <a:buNone/>
              <a:defRPr sz="1333"/>
            </a:lvl1pPr>
          </a:lstStyle>
          <a:p>
            <a:r>
              <a:rPr lang="es-ES" dirty="0"/>
              <a:t>Logo cliente</a:t>
            </a: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49675" y="1421649"/>
            <a:ext cx="7563994" cy="1648341"/>
          </a:xfrm>
          <a:prstGeom prst="rect">
            <a:avLst/>
          </a:prstGeom>
        </p:spPr>
        <p:txBody>
          <a:bodyPr vert="horz" lIns="0" tIns="0" rIns="0" bIns="0" rtlCol="0" anchor="t">
            <a:noAutofit/>
          </a:bodyPr>
          <a:lstStyle>
            <a:lvl1pPr>
              <a:defRPr sz="5330"/>
            </a:lvl1pPr>
          </a:lstStyle>
          <a:p>
            <a:r>
              <a:rPr lang="es-ES" dirty="0"/>
              <a:t>Haga clic para el título principal</a:t>
            </a:r>
            <a:endParaRPr lang="en-US" dirty="0"/>
          </a:p>
        </p:txBody>
      </p:sp>
    </p:spTree>
    <p:extLst>
      <p:ext uri="{BB962C8B-B14F-4D97-AF65-F5344CB8AC3E}">
        <p14:creationId xmlns:p14="http://schemas.microsoft.com/office/powerpoint/2010/main" val="29064745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para n2_Azul">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2</a:t>
            </a:r>
            <a:endParaRPr lang="en-US" dirty="0"/>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dirty="0">
              <a:solidFill>
                <a:schemeClr val="bg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28F0CE16-977C-DF45-B8D7-297950F18BFA}"/>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3565853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para n2_Morado">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2</a:t>
            </a:r>
            <a:endParaRPr lang="en-US" dirty="0"/>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dirty="0">
              <a:solidFill>
                <a:schemeClr val="bg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22E0AD7B-150C-EB41-978F-26BBDF5F4223}"/>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24794499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dea Prinicpal_Gris">
    <p:bg>
      <p:bgRef idx="1001">
        <a:schemeClr val="bg2"/>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25394"/>
            <a:ext cx="9475766" cy="5269827"/>
          </a:xfrm>
          <a:prstGeom prst="rect">
            <a:avLst/>
          </a:prstGeom>
        </p:spPr>
        <p:txBody>
          <a:bodyPr vert="horz" lIns="0" tIns="0" rIns="0" bIns="0" rtlCol="0" anchor="t">
            <a:noAutofit/>
          </a:bodyPr>
          <a:lstStyle>
            <a:lvl1pPr>
              <a:defRPr sz="3198">
                <a:solidFill>
                  <a:schemeClr val="tx1"/>
                </a:solidFill>
              </a:defRPr>
            </a:lvl1pPr>
          </a:lstStyle>
          <a:p>
            <a:r>
              <a:rPr lang="es-ES" dirty="0"/>
              <a:t>Haga clic para un texto destacado o una idea principal</a:t>
            </a:r>
            <a:endParaRPr lang="en-US" dirty="0"/>
          </a:p>
        </p:txBody>
      </p:sp>
      <p:sp>
        <p:nvSpPr>
          <p:cNvPr id="9"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‹Nº›</a:t>
            </a:fld>
            <a:endParaRPr lang="es-ES" sz="1066" dirty="0">
              <a:solidFill>
                <a:schemeClr val="tx1"/>
              </a:solidFill>
            </a:endParaRPr>
          </a:p>
        </p:txBody>
      </p:sp>
      <p:pic>
        <p:nvPicPr>
          <p:cNvPr id="17" name="Imagen 16"/>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19"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Tree>
    <p:extLst>
      <p:ext uri="{BB962C8B-B14F-4D97-AF65-F5344CB8AC3E}">
        <p14:creationId xmlns:p14="http://schemas.microsoft.com/office/powerpoint/2010/main" val="403722187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dea principal. Piel">
    <p:bg>
      <p:bgRef idx="1001">
        <a:schemeClr val="bg2"/>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25394"/>
            <a:ext cx="9475766" cy="5269827"/>
          </a:xfrm>
          <a:prstGeom prst="rect">
            <a:avLst/>
          </a:prstGeom>
        </p:spPr>
        <p:txBody>
          <a:bodyPr vert="horz" lIns="0" tIns="0" rIns="0" bIns="0" rtlCol="0" anchor="t">
            <a:noAutofit/>
          </a:bodyPr>
          <a:lstStyle>
            <a:lvl1pPr>
              <a:defRPr sz="3198">
                <a:solidFill>
                  <a:schemeClr val="bg1"/>
                </a:solidFill>
              </a:defRPr>
            </a:lvl1pPr>
          </a:lstStyle>
          <a:p>
            <a:r>
              <a:rPr lang="es-ES" dirty="0"/>
              <a:t>Haga clic para un texto destacado o una idea principal</a:t>
            </a:r>
            <a:endParaRPr lang="en-US" dirty="0"/>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913897" rtl="0" eaLnBrk="1" fontAlgn="auto" latinLnBrk="0" hangingPunct="1">
              <a:lnSpc>
                <a:spcPct val="100000"/>
              </a:lnSpc>
              <a:spcBef>
                <a:spcPts val="0"/>
              </a:spcBef>
              <a:spcAft>
                <a:spcPts val="0"/>
              </a:spcAft>
              <a:buClrTx/>
              <a:buSzTx/>
              <a:buFontTx/>
              <a:buNone/>
              <a:tabLst/>
              <a:defRPr/>
            </a:pPr>
            <a:fld id="{A5078871-D93F-4D40-B540-DC74CFDF655C}" type="slidenum">
              <a:rPr kumimoji="0" lang="es-ES" sz="1066" b="0" i="0" u="none" strike="noStrike" kern="1200" cap="none" spc="0" normalizeH="0" baseline="0" noProof="0" smtClean="0">
                <a:ln>
                  <a:noFill/>
                </a:ln>
                <a:solidFill>
                  <a:srgbClr val="1A3B47"/>
                </a:solidFill>
                <a:effectLst/>
                <a:uLnTx/>
                <a:uFillTx/>
                <a:latin typeface="Soho Gothic Pro" panose="020B0503030504020204" pitchFamily="34" charset="77"/>
                <a:ea typeface="+mn-ea"/>
                <a:cs typeface="+mn-cs"/>
              </a:rPr>
              <a:pPr marL="0" marR="0" lvl="0" indent="0" algn="r" defTabSz="913897" rtl="0" eaLnBrk="1" fontAlgn="auto" latinLnBrk="0" hangingPunct="1">
                <a:lnSpc>
                  <a:spcPct val="100000"/>
                </a:lnSpc>
                <a:spcBef>
                  <a:spcPts val="0"/>
                </a:spcBef>
                <a:spcAft>
                  <a:spcPts val="0"/>
                </a:spcAft>
                <a:buClrTx/>
                <a:buSzTx/>
                <a:buFontTx/>
                <a:buNone/>
                <a:tabLst/>
                <a:defRPr/>
              </a:pPr>
              <a:t>‹Nº›</a:t>
            </a:fld>
            <a:endParaRPr kumimoji="0" lang="es-ES" sz="1066" b="0" i="0" u="none" strike="noStrike" kern="1200" cap="none" spc="0" normalizeH="0" baseline="0" noProof="0" dirty="0">
              <a:ln>
                <a:noFill/>
              </a:ln>
              <a:solidFill>
                <a:srgbClr val="1A3B47"/>
              </a:solidFill>
              <a:effectLst/>
              <a:uLnTx/>
              <a:uFillTx/>
              <a:latin typeface="Soho Gothic Pro" panose="020B0503030504020204" pitchFamily="34" charset="77"/>
              <a:ea typeface="+mn-ea"/>
              <a:cs typeface="+mn-cs"/>
            </a:endParaRPr>
          </a:p>
        </p:txBody>
      </p:sp>
      <p:pic>
        <p:nvPicPr>
          <p:cNvPr id="15" name="Imagen 14"/>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17"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Tree>
    <p:extLst>
      <p:ext uri="{BB962C8B-B14F-4D97-AF65-F5344CB8AC3E}">
        <p14:creationId xmlns:p14="http://schemas.microsoft.com/office/powerpoint/2010/main" val="4164959678"/>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dea principal. Grafito">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25394"/>
            <a:ext cx="9475766" cy="5269827"/>
          </a:xfrm>
          <a:prstGeom prst="rect">
            <a:avLst/>
          </a:prstGeom>
        </p:spPr>
        <p:txBody>
          <a:bodyPr vert="horz" lIns="0" tIns="0" rIns="0" bIns="0" rtlCol="0" anchor="t">
            <a:noAutofit/>
          </a:bodyPr>
          <a:lstStyle>
            <a:lvl1pPr>
              <a:defRPr sz="3198">
                <a:solidFill>
                  <a:schemeClr val="tx1"/>
                </a:solidFill>
              </a:defRPr>
            </a:lvl1pPr>
          </a:lstStyle>
          <a:p>
            <a:r>
              <a:rPr lang="es-ES" dirty="0"/>
              <a:t>Haga clic para un texto destacado o una idea principal</a:t>
            </a:r>
            <a:endParaRPr lang="en-US" dirty="0"/>
          </a:p>
        </p:txBody>
      </p:sp>
      <p:sp>
        <p:nvSpPr>
          <p:cNvPr id="7"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‹Nº›</a:t>
            </a:fld>
            <a:endParaRPr lang="es-ES" sz="1066" dirty="0">
              <a:solidFill>
                <a:schemeClr val="tx1"/>
              </a:solidFill>
            </a:endParaRPr>
          </a:p>
        </p:txBody>
      </p:sp>
      <p:pic>
        <p:nvPicPr>
          <p:cNvPr id="12" name="Imagen 11"/>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pic>
        <p:nvPicPr>
          <p:cNvPr id="15" name="Imagen 14">
            <a:extLst>
              <a:ext uri="{FF2B5EF4-FFF2-40B4-BE49-F238E27FC236}">
                <a16:creationId xmlns:a16="http://schemas.microsoft.com/office/drawing/2014/main" id="{A3612F95-8251-5349-ABFE-8A62EF3295EE}"/>
              </a:ext>
            </a:extLst>
          </p:cNvPr>
          <p:cNvPicPr>
            <a:picLocks noChangeAspect="1"/>
          </p:cNvPicPr>
          <p:nvPr userDrawn="1"/>
        </p:nvPicPr>
        <p:blipFill>
          <a:blip r:embed="rId3"/>
          <a:stretch>
            <a:fillRect/>
          </a:stretch>
        </p:blipFill>
        <p:spPr>
          <a:xfrm>
            <a:off x="336001" y="6505495"/>
            <a:ext cx="859201" cy="170476"/>
          </a:xfrm>
          <a:prstGeom prst="rect">
            <a:avLst/>
          </a:prstGeom>
        </p:spPr>
      </p:pic>
    </p:spTree>
    <p:extLst>
      <p:ext uri="{BB962C8B-B14F-4D97-AF65-F5344CB8AC3E}">
        <p14:creationId xmlns:p14="http://schemas.microsoft.com/office/powerpoint/2010/main" val="749647805"/>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dea principal. Amarillo">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4"/>
            <a:ext cx="9475766" cy="5269827"/>
          </a:xfrm>
          <a:prstGeom prst="rect">
            <a:avLst/>
          </a:prstGeom>
        </p:spPr>
        <p:txBody>
          <a:bodyPr vert="horz" lIns="0" tIns="0" rIns="0" bIns="0" rtlCol="0" anchor="t">
            <a:noAutofit/>
          </a:bodyPr>
          <a:lstStyle>
            <a:lvl1pPr>
              <a:defRPr sz="3198">
                <a:solidFill>
                  <a:schemeClr val="bg1"/>
                </a:solidFill>
              </a:defRPr>
            </a:lvl1pPr>
          </a:lstStyle>
          <a:p>
            <a:r>
              <a:rPr lang="es-ES" dirty="0"/>
              <a:t>Haga clic para un texto destacado o una idea principal</a:t>
            </a:r>
            <a:endParaRPr lang="en-US" dirty="0"/>
          </a:p>
        </p:txBody>
      </p:sp>
      <p:sp>
        <p:nvSpPr>
          <p:cNvPr id="14"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913897" rtl="0" eaLnBrk="1" fontAlgn="auto" latinLnBrk="0" hangingPunct="1">
              <a:lnSpc>
                <a:spcPct val="100000"/>
              </a:lnSpc>
              <a:spcBef>
                <a:spcPts val="0"/>
              </a:spcBef>
              <a:spcAft>
                <a:spcPts val="0"/>
              </a:spcAft>
              <a:buClrTx/>
              <a:buSzTx/>
              <a:buFontTx/>
              <a:buNone/>
              <a:tabLst/>
              <a:defRPr/>
            </a:pPr>
            <a:fld id="{A5078871-D93F-4D40-B540-DC74CFDF655C}" type="slidenum">
              <a:rPr kumimoji="0" lang="es-ES" sz="1066" b="0" i="0" u="none" strike="noStrike" kern="1200" cap="none" spc="0" normalizeH="0" baseline="0" noProof="0" smtClean="0">
                <a:ln>
                  <a:noFill/>
                </a:ln>
                <a:solidFill>
                  <a:srgbClr val="1A3B47"/>
                </a:solidFill>
                <a:effectLst/>
                <a:uLnTx/>
                <a:uFillTx/>
                <a:latin typeface="Soho Gothic Pro" panose="020B0503030504020204" pitchFamily="34" charset="77"/>
                <a:ea typeface="+mn-ea"/>
                <a:cs typeface="+mn-cs"/>
              </a:rPr>
              <a:pPr marL="0" marR="0" lvl="0" indent="0" algn="r" defTabSz="913897" rtl="0" eaLnBrk="1" fontAlgn="auto" latinLnBrk="0" hangingPunct="1">
                <a:lnSpc>
                  <a:spcPct val="100000"/>
                </a:lnSpc>
                <a:spcBef>
                  <a:spcPts val="0"/>
                </a:spcBef>
                <a:spcAft>
                  <a:spcPts val="0"/>
                </a:spcAft>
                <a:buClrTx/>
                <a:buSzTx/>
                <a:buFontTx/>
                <a:buNone/>
                <a:tabLst/>
                <a:defRPr/>
              </a:pPr>
              <a:t>‹Nº›</a:t>
            </a:fld>
            <a:endParaRPr kumimoji="0" lang="es-ES" sz="1066" b="0" i="0" u="none" strike="noStrike" kern="1200" cap="none" spc="0" normalizeH="0" baseline="0" noProof="0" dirty="0">
              <a:ln>
                <a:noFill/>
              </a:ln>
              <a:solidFill>
                <a:srgbClr val="1A3B47"/>
              </a:solidFill>
              <a:effectLst/>
              <a:uLnTx/>
              <a:uFillTx/>
              <a:latin typeface="Soho Gothic Pro" panose="020B0503030504020204" pitchFamily="34" charset="77"/>
              <a:ea typeface="+mn-ea"/>
              <a:cs typeface="+mn-cs"/>
            </a:endParaRPr>
          </a:p>
        </p:txBody>
      </p:sp>
      <p:pic>
        <p:nvPicPr>
          <p:cNvPr id="18" name="Imagen 17"/>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19"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Tree>
    <p:extLst>
      <p:ext uri="{BB962C8B-B14F-4D97-AF65-F5344CB8AC3E}">
        <p14:creationId xmlns:p14="http://schemas.microsoft.com/office/powerpoint/2010/main" val="962673041"/>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dea principal. Naranja">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8"/>
            <a:ext cx="9475766" cy="5269827"/>
          </a:xfrm>
          <a:prstGeom prst="rect">
            <a:avLst/>
          </a:prstGeom>
        </p:spPr>
        <p:txBody>
          <a:bodyPr vert="horz" lIns="0" tIns="0" rIns="0" bIns="0" rtlCol="0" anchor="t">
            <a:noAutofit/>
          </a:bodyPr>
          <a:lstStyle>
            <a:lvl1pPr>
              <a:defRPr sz="3198">
                <a:solidFill>
                  <a:schemeClr val="tx1"/>
                </a:solidFill>
              </a:defRPr>
            </a:lvl1pPr>
          </a:lstStyle>
          <a:p>
            <a:r>
              <a:rPr lang="es-ES" dirty="0"/>
              <a:t>Haga clic para un texto destacado o una idea principal</a:t>
            </a:r>
            <a:endParaRPr lang="en-US" dirty="0"/>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‹Nº›</a:t>
            </a:fld>
            <a:endParaRPr lang="es-ES" sz="1066" dirty="0">
              <a:solidFill>
                <a:schemeClr val="tx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pic>
        <p:nvPicPr>
          <p:cNvPr id="16" name="Imagen 15">
            <a:extLst>
              <a:ext uri="{FF2B5EF4-FFF2-40B4-BE49-F238E27FC236}">
                <a16:creationId xmlns:a16="http://schemas.microsoft.com/office/drawing/2014/main" id="{A3612F95-8251-5349-ABFE-8A62EF3295EE}"/>
              </a:ext>
            </a:extLst>
          </p:cNvPr>
          <p:cNvPicPr>
            <a:picLocks noChangeAspect="1"/>
          </p:cNvPicPr>
          <p:nvPr userDrawn="1"/>
        </p:nvPicPr>
        <p:blipFill>
          <a:blip r:embed="rId3"/>
          <a:stretch>
            <a:fillRect/>
          </a:stretch>
        </p:blipFill>
        <p:spPr>
          <a:xfrm>
            <a:off x="336001" y="6505495"/>
            <a:ext cx="859201" cy="170476"/>
          </a:xfrm>
          <a:prstGeom prst="rect">
            <a:avLst/>
          </a:prstGeom>
        </p:spPr>
      </p:pic>
    </p:spTree>
    <p:extLst>
      <p:ext uri="{BB962C8B-B14F-4D97-AF65-F5344CB8AC3E}">
        <p14:creationId xmlns:p14="http://schemas.microsoft.com/office/powerpoint/2010/main" val="158782627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dea principal. Rosa">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4"/>
            <a:ext cx="9475766" cy="5269827"/>
          </a:xfrm>
          <a:prstGeom prst="rect">
            <a:avLst/>
          </a:prstGeom>
        </p:spPr>
        <p:txBody>
          <a:bodyPr vert="horz" lIns="0" tIns="0" rIns="0" bIns="0" rtlCol="0" anchor="t">
            <a:noAutofit/>
          </a:bodyPr>
          <a:lstStyle>
            <a:lvl1pPr>
              <a:defRPr sz="3198">
                <a:solidFill>
                  <a:schemeClr val="tx1"/>
                </a:solidFill>
              </a:defRPr>
            </a:lvl1pPr>
          </a:lstStyle>
          <a:p>
            <a:r>
              <a:rPr lang="es-ES" dirty="0"/>
              <a:t>Haga clic para un texto destacado o una idea principal</a:t>
            </a:r>
            <a:endParaRPr lang="en-US" dirty="0"/>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‹Nº›</a:t>
            </a:fld>
            <a:endParaRPr lang="es-ES" sz="1066" dirty="0">
              <a:solidFill>
                <a:schemeClr val="tx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pic>
        <p:nvPicPr>
          <p:cNvPr id="16" name="Imagen 15">
            <a:extLst>
              <a:ext uri="{FF2B5EF4-FFF2-40B4-BE49-F238E27FC236}">
                <a16:creationId xmlns:a16="http://schemas.microsoft.com/office/drawing/2014/main" id="{A3612F95-8251-5349-ABFE-8A62EF3295EE}"/>
              </a:ext>
            </a:extLst>
          </p:cNvPr>
          <p:cNvPicPr>
            <a:picLocks noChangeAspect="1"/>
          </p:cNvPicPr>
          <p:nvPr userDrawn="1"/>
        </p:nvPicPr>
        <p:blipFill>
          <a:blip r:embed="rId3"/>
          <a:stretch>
            <a:fillRect/>
          </a:stretch>
        </p:blipFill>
        <p:spPr>
          <a:xfrm>
            <a:off x="336001" y="6505495"/>
            <a:ext cx="859201" cy="170476"/>
          </a:xfrm>
          <a:prstGeom prst="rect">
            <a:avLst/>
          </a:prstGeom>
        </p:spPr>
      </p:pic>
    </p:spTree>
    <p:extLst>
      <p:ext uri="{BB962C8B-B14F-4D97-AF65-F5344CB8AC3E}">
        <p14:creationId xmlns:p14="http://schemas.microsoft.com/office/powerpoint/2010/main" val="3797511390"/>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dea principal. Verde">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4"/>
            <a:ext cx="9475766" cy="5269827"/>
          </a:xfrm>
          <a:prstGeom prst="rect">
            <a:avLst/>
          </a:prstGeom>
        </p:spPr>
        <p:txBody>
          <a:bodyPr vert="horz" lIns="0" tIns="0" rIns="0" bIns="0" rtlCol="0" anchor="t">
            <a:noAutofit/>
          </a:bodyPr>
          <a:lstStyle>
            <a:lvl1pPr>
              <a:defRPr sz="3198">
                <a:solidFill>
                  <a:schemeClr val="tx1"/>
                </a:solidFill>
              </a:defRPr>
            </a:lvl1pPr>
          </a:lstStyle>
          <a:p>
            <a:r>
              <a:rPr lang="es-ES" dirty="0"/>
              <a:t>Haga clic para un texto destacado o una idea principal</a:t>
            </a:r>
            <a:endParaRPr lang="en-US" dirty="0"/>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‹Nº›</a:t>
            </a:fld>
            <a:endParaRPr lang="es-ES" sz="1066" dirty="0">
              <a:solidFill>
                <a:schemeClr val="tx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pic>
        <p:nvPicPr>
          <p:cNvPr id="16" name="Imagen 15">
            <a:extLst>
              <a:ext uri="{FF2B5EF4-FFF2-40B4-BE49-F238E27FC236}">
                <a16:creationId xmlns:a16="http://schemas.microsoft.com/office/drawing/2014/main" id="{A3612F95-8251-5349-ABFE-8A62EF3295EE}"/>
              </a:ext>
            </a:extLst>
          </p:cNvPr>
          <p:cNvPicPr>
            <a:picLocks noChangeAspect="1"/>
          </p:cNvPicPr>
          <p:nvPr userDrawn="1"/>
        </p:nvPicPr>
        <p:blipFill>
          <a:blip r:embed="rId3"/>
          <a:stretch>
            <a:fillRect/>
          </a:stretch>
        </p:blipFill>
        <p:spPr>
          <a:xfrm>
            <a:off x="336001" y="6505495"/>
            <a:ext cx="859201" cy="170476"/>
          </a:xfrm>
          <a:prstGeom prst="rect">
            <a:avLst/>
          </a:prstGeom>
        </p:spPr>
      </p:pic>
    </p:spTree>
    <p:extLst>
      <p:ext uri="{BB962C8B-B14F-4D97-AF65-F5344CB8AC3E}">
        <p14:creationId xmlns:p14="http://schemas.microsoft.com/office/powerpoint/2010/main" val="3391323199"/>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dea principal. Azul">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8"/>
            <a:ext cx="9475766" cy="5269827"/>
          </a:xfrm>
          <a:prstGeom prst="rect">
            <a:avLst/>
          </a:prstGeom>
        </p:spPr>
        <p:txBody>
          <a:bodyPr vert="horz" lIns="0" tIns="0" rIns="0" bIns="0" rtlCol="0" anchor="t">
            <a:noAutofit/>
          </a:bodyPr>
          <a:lstStyle>
            <a:lvl1pPr>
              <a:defRPr sz="3198">
                <a:solidFill>
                  <a:schemeClr val="tx1"/>
                </a:solidFill>
              </a:defRPr>
            </a:lvl1pPr>
          </a:lstStyle>
          <a:p>
            <a:r>
              <a:rPr lang="es-ES" dirty="0"/>
              <a:t>Haga clic para un texto destacado o una idea principal</a:t>
            </a:r>
            <a:endParaRPr lang="en-US" dirty="0"/>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‹Nº›</a:t>
            </a:fld>
            <a:endParaRPr lang="es-ES" sz="1066" dirty="0">
              <a:solidFill>
                <a:schemeClr val="tx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pic>
        <p:nvPicPr>
          <p:cNvPr id="16" name="Imagen 15">
            <a:extLst>
              <a:ext uri="{FF2B5EF4-FFF2-40B4-BE49-F238E27FC236}">
                <a16:creationId xmlns:a16="http://schemas.microsoft.com/office/drawing/2014/main" id="{A3612F95-8251-5349-ABFE-8A62EF3295EE}"/>
              </a:ext>
            </a:extLst>
          </p:cNvPr>
          <p:cNvPicPr>
            <a:picLocks noChangeAspect="1"/>
          </p:cNvPicPr>
          <p:nvPr userDrawn="1"/>
        </p:nvPicPr>
        <p:blipFill>
          <a:blip r:embed="rId3"/>
          <a:stretch>
            <a:fillRect/>
          </a:stretch>
        </p:blipFill>
        <p:spPr>
          <a:xfrm>
            <a:off x="336001" y="6505495"/>
            <a:ext cx="859201" cy="170476"/>
          </a:xfrm>
          <a:prstGeom prst="rect">
            <a:avLst/>
          </a:prstGeom>
        </p:spPr>
      </p:pic>
    </p:spTree>
    <p:extLst>
      <p:ext uri="{BB962C8B-B14F-4D97-AF65-F5344CB8AC3E}">
        <p14:creationId xmlns:p14="http://schemas.microsoft.com/office/powerpoint/2010/main" val="263682330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Portada blanca">
    <p:spTree>
      <p:nvGrpSpPr>
        <p:cNvPr id="1" name=""/>
        <p:cNvGrpSpPr/>
        <p:nvPr/>
      </p:nvGrpSpPr>
      <p:grpSpPr>
        <a:xfrm>
          <a:off x="0" y="0"/>
          <a:ext cx="0" cy="0"/>
          <a:chOff x="0" y="0"/>
          <a:chExt cx="0" cy="0"/>
        </a:xfrm>
      </p:grpSpPr>
      <p:sp>
        <p:nvSpPr>
          <p:cNvPr id="10" name="Marcador de contenido 10">
            <a:extLst>
              <a:ext uri="{FF2B5EF4-FFF2-40B4-BE49-F238E27FC236}">
                <a16:creationId xmlns:a16="http://schemas.microsoft.com/office/drawing/2014/main" id="{B06D5AB3-85F3-6041-8CF2-938E10DAFE64}"/>
              </a:ext>
            </a:extLst>
          </p:cNvPr>
          <p:cNvSpPr>
            <a:spLocks noGrp="1"/>
          </p:cNvSpPr>
          <p:nvPr>
            <p:ph sz="quarter" idx="10" hasCustomPrompt="1"/>
          </p:nvPr>
        </p:nvSpPr>
        <p:spPr>
          <a:xfrm>
            <a:off x="336004" y="4414944"/>
            <a:ext cx="5651500" cy="290408"/>
          </a:xfrm>
          <a:prstGeom prst="rect">
            <a:avLst/>
          </a:prstGeom>
        </p:spPr>
        <p:txBody>
          <a:bodyPr lIns="0" tIns="0" rIns="0" bIns="0"/>
          <a:lstStyle>
            <a:lvl1pPr marL="0" indent="0">
              <a:buNone/>
              <a:defRPr sz="1800"/>
            </a:lvl1pPr>
          </a:lstStyle>
          <a:p>
            <a:r>
              <a:rPr lang="es-ES" dirty="0"/>
              <a:t>Editar el subtitulo de la presentación 
</a:t>
            </a: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2" y="2428697"/>
            <a:ext cx="6310745" cy="1648341"/>
          </a:xfrm>
          <a:prstGeom prst="rect">
            <a:avLst/>
          </a:prstGeom>
        </p:spPr>
        <p:txBody>
          <a:bodyPr vert="horz" lIns="0" tIns="0" rIns="0" bIns="0" rtlCol="0" anchor="t">
            <a:noAutofit/>
          </a:bodyPr>
          <a:lstStyle>
            <a:lvl1pPr>
              <a:defRPr sz="4400"/>
            </a:lvl1pPr>
          </a:lstStyle>
          <a:p>
            <a:r>
              <a:rPr lang="es-ES" dirty="0"/>
              <a:t>Haga clic para </a:t>
            </a:r>
            <a:br>
              <a:rPr lang="es-ES" dirty="0"/>
            </a:br>
            <a:r>
              <a:rPr lang="es-ES" dirty="0"/>
              <a:t>el título principal</a:t>
            </a:r>
            <a:endParaRPr lang="en-US" dirty="0"/>
          </a:p>
        </p:txBody>
      </p:sp>
      <p:sp>
        <p:nvSpPr>
          <p:cNvPr id="6" name="Marcador de contenido 10">
            <a:extLst>
              <a:ext uri="{FF2B5EF4-FFF2-40B4-BE49-F238E27FC236}">
                <a16:creationId xmlns:a16="http://schemas.microsoft.com/office/drawing/2014/main" id="{0ED2E0BC-0F09-B942-97D8-1F9D0BA0C15C}"/>
              </a:ext>
            </a:extLst>
          </p:cNvPr>
          <p:cNvSpPr>
            <a:spLocks noGrp="1"/>
          </p:cNvSpPr>
          <p:nvPr>
            <p:ph sz="quarter" idx="12" hasCustomPrompt="1"/>
          </p:nvPr>
        </p:nvSpPr>
        <p:spPr>
          <a:xfrm>
            <a:off x="336004" y="4853097"/>
            <a:ext cx="5651500" cy="199445"/>
          </a:xfrm>
          <a:prstGeom prst="rect">
            <a:avLst/>
          </a:prstGeom>
        </p:spPr>
        <p:txBody>
          <a:bodyPr lIns="0" tIns="0" rIns="0" bIns="0"/>
          <a:lstStyle>
            <a:lvl1pPr marL="0" indent="0">
              <a:buNone/>
              <a:defRPr sz="1600"/>
            </a:lvl1pPr>
          </a:lstStyle>
          <a:p>
            <a:r>
              <a:rPr lang="es-ES" dirty="0"/>
              <a:t>Lugar. 00.00.0000</a:t>
            </a:r>
          </a:p>
        </p:txBody>
      </p:sp>
      <p:sp>
        <p:nvSpPr>
          <p:cNvPr id="3" name="Marcador de posición de imagen 2">
            <a:extLst>
              <a:ext uri="{FF2B5EF4-FFF2-40B4-BE49-F238E27FC236}">
                <a16:creationId xmlns:a16="http://schemas.microsoft.com/office/drawing/2014/main" id="{915FE453-3A51-064C-9757-E79594281FF1}"/>
              </a:ext>
            </a:extLst>
          </p:cNvPr>
          <p:cNvSpPr>
            <a:spLocks noGrp="1"/>
          </p:cNvSpPr>
          <p:nvPr>
            <p:ph type="pic" sz="quarter" idx="13" hasCustomPrompt="1"/>
          </p:nvPr>
        </p:nvSpPr>
        <p:spPr>
          <a:xfrm>
            <a:off x="336000" y="986371"/>
            <a:ext cx="1799167" cy="639233"/>
          </a:xfrm>
          <a:prstGeom prst="rect">
            <a:avLst/>
          </a:prstGeom>
        </p:spPr>
        <p:txBody>
          <a:bodyPr anchor="ctr"/>
          <a:lstStyle>
            <a:lvl1pPr marL="0" indent="0" algn="ctr">
              <a:buNone/>
              <a:defRPr sz="1333"/>
            </a:lvl1pPr>
          </a:lstStyle>
          <a:p>
            <a:r>
              <a:rPr lang="es-ES" dirty="0"/>
              <a:t>Logo cliente</a:t>
            </a:r>
          </a:p>
        </p:txBody>
      </p:sp>
      <p:pic>
        <p:nvPicPr>
          <p:cNvPr id="7" name="Imagen 6">
            <a:extLst>
              <a:ext uri="{FF2B5EF4-FFF2-40B4-BE49-F238E27FC236}">
                <a16:creationId xmlns:a16="http://schemas.microsoft.com/office/drawing/2014/main" id="{DB9B7611-A75B-714A-9D2A-408948DB3B58}"/>
              </a:ext>
            </a:extLst>
          </p:cNvPr>
          <p:cNvPicPr>
            <a:picLocks noChangeAspect="1"/>
          </p:cNvPicPr>
          <p:nvPr userDrawn="1"/>
        </p:nvPicPr>
        <p:blipFill>
          <a:blip r:embed="rId2"/>
          <a:stretch>
            <a:fillRect/>
          </a:stretch>
        </p:blipFill>
        <p:spPr>
          <a:xfrm>
            <a:off x="8085668" y="6337302"/>
            <a:ext cx="1444604" cy="176283"/>
          </a:xfrm>
          <a:prstGeom prst="rect">
            <a:avLst/>
          </a:prstGeom>
        </p:spPr>
      </p:pic>
      <p:pic>
        <p:nvPicPr>
          <p:cNvPr id="9" name="Imagen 8">
            <a:extLst>
              <a:ext uri="{FF2B5EF4-FFF2-40B4-BE49-F238E27FC236}">
                <a16:creationId xmlns:a16="http://schemas.microsoft.com/office/drawing/2014/main" id="{57AA245C-134F-EB49-90BA-678E5983EABD}"/>
              </a:ext>
            </a:extLst>
          </p:cNvPr>
          <p:cNvPicPr>
            <a:picLocks noChangeAspect="1"/>
          </p:cNvPicPr>
          <p:nvPr userDrawn="1"/>
        </p:nvPicPr>
        <p:blipFill>
          <a:blip r:embed="rId3"/>
          <a:stretch>
            <a:fillRect/>
          </a:stretch>
        </p:blipFill>
        <p:spPr>
          <a:xfrm>
            <a:off x="385014" y="6118996"/>
            <a:ext cx="1795156" cy="356183"/>
          </a:xfrm>
          <a:prstGeom prst="rect">
            <a:avLst/>
          </a:prstGeom>
        </p:spPr>
      </p:pic>
      <p:grpSp>
        <p:nvGrpSpPr>
          <p:cNvPr id="11" name="Grupo 10">
            <a:extLst>
              <a:ext uri="{FF2B5EF4-FFF2-40B4-BE49-F238E27FC236}">
                <a16:creationId xmlns:a16="http://schemas.microsoft.com/office/drawing/2014/main" id="{72D46510-3BCB-3746-AD05-84A58DE8C86D}"/>
              </a:ext>
            </a:extLst>
          </p:cNvPr>
          <p:cNvGrpSpPr/>
          <p:nvPr userDrawn="1"/>
        </p:nvGrpSpPr>
        <p:grpSpPr>
          <a:xfrm>
            <a:off x="6846376" y="1346032"/>
            <a:ext cx="2093250" cy="3698006"/>
            <a:chOff x="4700634" y="1022350"/>
            <a:chExt cx="1569938" cy="2774950"/>
          </a:xfrm>
          <a:solidFill>
            <a:schemeClr val="accent2"/>
          </a:solidFill>
        </p:grpSpPr>
        <p:sp>
          <p:nvSpPr>
            <p:cNvPr id="12" name="Rectángulo 6">
              <a:extLst>
                <a:ext uri="{FF2B5EF4-FFF2-40B4-BE49-F238E27FC236}">
                  <a16:creationId xmlns:a16="http://schemas.microsoft.com/office/drawing/2014/main" id="{7B3603A7-D7F6-D447-AC7E-DCEDD18B5644}"/>
                </a:ext>
              </a:extLst>
            </p:cNvPr>
            <p:cNvSpPr/>
            <p:nvPr userDrawn="1"/>
          </p:nvSpPr>
          <p:spPr>
            <a:xfrm>
              <a:off x="4707731" y="1022350"/>
              <a:ext cx="171450" cy="2774950"/>
            </a:xfrm>
            <a:custGeom>
              <a:avLst/>
              <a:gdLst>
                <a:gd name="connsiteX0" fmla="*/ 0 w 171450"/>
                <a:gd name="connsiteY0" fmla="*/ 0 h 2764631"/>
                <a:gd name="connsiteX1" fmla="*/ 171450 w 171450"/>
                <a:gd name="connsiteY1" fmla="*/ 0 h 2764631"/>
                <a:gd name="connsiteX2" fmla="*/ 171450 w 171450"/>
                <a:gd name="connsiteY2" fmla="*/ 2764631 h 2764631"/>
                <a:gd name="connsiteX3" fmla="*/ 0 w 171450"/>
                <a:gd name="connsiteY3" fmla="*/ 2764631 h 2764631"/>
                <a:gd name="connsiteX4" fmla="*/ 0 w 171450"/>
                <a:gd name="connsiteY4" fmla="*/ 0 h 2764631"/>
                <a:gd name="connsiteX0" fmla="*/ 0 w 171450"/>
                <a:gd name="connsiteY0" fmla="*/ 0 h 2764631"/>
                <a:gd name="connsiteX1" fmla="*/ 171450 w 171450"/>
                <a:gd name="connsiteY1" fmla="*/ 0 h 2764631"/>
                <a:gd name="connsiteX2" fmla="*/ 171450 w 171450"/>
                <a:gd name="connsiteY2" fmla="*/ 2707481 h 2764631"/>
                <a:gd name="connsiteX3" fmla="*/ 0 w 171450"/>
                <a:gd name="connsiteY3" fmla="*/ 2764631 h 2764631"/>
                <a:gd name="connsiteX4" fmla="*/ 0 w 171450"/>
                <a:gd name="connsiteY4" fmla="*/ 0 h 2764631"/>
                <a:gd name="connsiteX0" fmla="*/ 0 w 171450"/>
                <a:gd name="connsiteY0" fmla="*/ 0 h 2761456"/>
                <a:gd name="connsiteX1" fmla="*/ 171450 w 171450"/>
                <a:gd name="connsiteY1" fmla="*/ 0 h 2761456"/>
                <a:gd name="connsiteX2" fmla="*/ 171450 w 171450"/>
                <a:gd name="connsiteY2" fmla="*/ 2707481 h 2761456"/>
                <a:gd name="connsiteX3" fmla="*/ 0 w 171450"/>
                <a:gd name="connsiteY3" fmla="*/ 2761456 h 2761456"/>
                <a:gd name="connsiteX4" fmla="*/ 0 w 171450"/>
                <a:gd name="connsiteY4" fmla="*/ 0 h 2761456"/>
                <a:gd name="connsiteX0" fmla="*/ 0 w 171450"/>
                <a:gd name="connsiteY0" fmla="*/ 0 h 2761456"/>
                <a:gd name="connsiteX1" fmla="*/ 168275 w 171450"/>
                <a:gd name="connsiteY1" fmla="*/ 47393 h 2761456"/>
                <a:gd name="connsiteX2" fmla="*/ 171450 w 171450"/>
                <a:gd name="connsiteY2" fmla="*/ 2707481 h 2761456"/>
                <a:gd name="connsiteX3" fmla="*/ 0 w 171450"/>
                <a:gd name="connsiteY3" fmla="*/ 2761456 h 2761456"/>
                <a:gd name="connsiteX4" fmla="*/ 0 w 171450"/>
                <a:gd name="connsiteY4" fmla="*/ 0 h 276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2761456">
                  <a:moveTo>
                    <a:pt x="0" y="0"/>
                  </a:moveTo>
                  <a:lnTo>
                    <a:pt x="168275" y="47393"/>
                  </a:lnTo>
                  <a:cubicBezTo>
                    <a:pt x="169333" y="934089"/>
                    <a:pt x="170392" y="1820785"/>
                    <a:pt x="171450" y="2707481"/>
                  </a:cubicBezTo>
                  <a:lnTo>
                    <a:pt x="0" y="276145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3" name="Rectángulo 12">
              <a:extLst>
                <a:ext uri="{FF2B5EF4-FFF2-40B4-BE49-F238E27FC236}">
                  <a16:creationId xmlns:a16="http://schemas.microsoft.com/office/drawing/2014/main" id="{DEF7F3DA-3318-B54A-A86E-1C0912576A14}"/>
                </a:ext>
              </a:extLst>
            </p:cNvPr>
            <p:cNvSpPr/>
            <p:nvPr userDrawn="1"/>
          </p:nvSpPr>
          <p:spPr>
            <a:xfrm>
              <a:off x="6096000" y="1470024"/>
              <a:ext cx="172800" cy="1879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4" name="Rectángulo 13">
              <a:extLst>
                <a:ext uri="{FF2B5EF4-FFF2-40B4-BE49-F238E27FC236}">
                  <a16:creationId xmlns:a16="http://schemas.microsoft.com/office/drawing/2014/main" id="{AF95EF0D-64BD-8C41-9271-7C7E67BA1752}"/>
                </a:ext>
              </a:extLst>
            </p:cNvPr>
            <p:cNvSpPr/>
            <p:nvPr userDrawn="1"/>
          </p:nvSpPr>
          <p:spPr>
            <a:xfrm rot="6360000">
              <a:off x="5398802" y="549962"/>
              <a:ext cx="172800" cy="1569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5" name="Rectángulo 14">
              <a:extLst>
                <a:ext uri="{FF2B5EF4-FFF2-40B4-BE49-F238E27FC236}">
                  <a16:creationId xmlns:a16="http://schemas.microsoft.com/office/drawing/2014/main" id="{7C54F4E3-09F1-DA4F-AC1E-D94DC533F11F}"/>
                </a:ext>
              </a:extLst>
            </p:cNvPr>
            <p:cNvSpPr/>
            <p:nvPr userDrawn="1"/>
          </p:nvSpPr>
          <p:spPr>
            <a:xfrm rot="4440000">
              <a:off x="5430331" y="2717021"/>
              <a:ext cx="172800" cy="1507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grpSp>
        <p:nvGrpSpPr>
          <p:cNvPr id="16" name="Grupo 15">
            <a:extLst>
              <a:ext uri="{FF2B5EF4-FFF2-40B4-BE49-F238E27FC236}">
                <a16:creationId xmlns:a16="http://schemas.microsoft.com/office/drawing/2014/main" id="{EB2B45F2-8D32-A344-93BE-979FC74FCFB7}"/>
              </a:ext>
            </a:extLst>
          </p:cNvPr>
          <p:cNvGrpSpPr/>
          <p:nvPr userDrawn="1"/>
        </p:nvGrpSpPr>
        <p:grpSpPr>
          <a:xfrm>
            <a:off x="8154785" y="1346032"/>
            <a:ext cx="2093250" cy="3698006"/>
            <a:chOff x="4700634" y="1022350"/>
            <a:chExt cx="1569938" cy="2774950"/>
          </a:xfrm>
          <a:solidFill>
            <a:schemeClr val="tx2"/>
          </a:solidFill>
        </p:grpSpPr>
        <p:sp>
          <p:nvSpPr>
            <p:cNvPr id="17" name="Rectángulo 6">
              <a:extLst>
                <a:ext uri="{FF2B5EF4-FFF2-40B4-BE49-F238E27FC236}">
                  <a16:creationId xmlns:a16="http://schemas.microsoft.com/office/drawing/2014/main" id="{B5C53D1D-2BE8-DC4D-9686-EE7D25277B36}"/>
                </a:ext>
              </a:extLst>
            </p:cNvPr>
            <p:cNvSpPr/>
            <p:nvPr userDrawn="1"/>
          </p:nvSpPr>
          <p:spPr>
            <a:xfrm>
              <a:off x="4707731" y="1022350"/>
              <a:ext cx="171450" cy="2774950"/>
            </a:xfrm>
            <a:custGeom>
              <a:avLst/>
              <a:gdLst>
                <a:gd name="connsiteX0" fmla="*/ 0 w 171450"/>
                <a:gd name="connsiteY0" fmla="*/ 0 h 2764631"/>
                <a:gd name="connsiteX1" fmla="*/ 171450 w 171450"/>
                <a:gd name="connsiteY1" fmla="*/ 0 h 2764631"/>
                <a:gd name="connsiteX2" fmla="*/ 171450 w 171450"/>
                <a:gd name="connsiteY2" fmla="*/ 2764631 h 2764631"/>
                <a:gd name="connsiteX3" fmla="*/ 0 w 171450"/>
                <a:gd name="connsiteY3" fmla="*/ 2764631 h 2764631"/>
                <a:gd name="connsiteX4" fmla="*/ 0 w 171450"/>
                <a:gd name="connsiteY4" fmla="*/ 0 h 2764631"/>
                <a:gd name="connsiteX0" fmla="*/ 0 w 171450"/>
                <a:gd name="connsiteY0" fmla="*/ 0 h 2764631"/>
                <a:gd name="connsiteX1" fmla="*/ 171450 w 171450"/>
                <a:gd name="connsiteY1" fmla="*/ 0 h 2764631"/>
                <a:gd name="connsiteX2" fmla="*/ 171450 w 171450"/>
                <a:gd name="connsiteY2" fmla="*/ 2707481 h 2764631"/>
                <a:gd name="connsiteX3" fmla="*/ 0 w 171450"/>
                <a:gd name="connsiteY3" fmla="*/ 2764631 h 2764631"/>
                <a:gd name="connsiteX4" fmla="*/ 0 w 171450"/>
                <a:gd name="connsiteY4" fmla="*/ 0 h 2764631"/>
                <a:gd name="connsiteX0" fmla="*/ 0 w 171450"/>
                <a:gd name="connsiteY0" fmla="*/ 0 h 2761456"/>
                <a:gd name="connsiteX1" fmla="*/ 171450 w 171450"/>
                <a:gd name="connsiteY1" fmla="*/ 0 h 2761456"/>
                <a:gd name="connsiteX2" fmla="*/ 171450 w 171450"/>
                <a:gd name="connsiteY2" fmla="*/ 2707481 h 2761456"/>
                <a:gd name="connsiteX3" fmla="*/ 0 w 171450"/>
                <a:gd name="connsiteY3" fmla="*/ 2761456 h 2761456"/>
                <a:gd name="connsiteX4" fmla="*/ 0 w 171450"/>
                <a:gd name="connsiteY4" fmla="*/ 0 h 2761456"/>
                <a:gd name="connsiteX0" fmla="*/ 0 w 171450"/>
                <a:gd name="connsiteY0" fmla="*/ 0 h 2761456"/>
                <a:gd name="connsiteX1" fmla="*/ 168275 w 171450"/>
                <a:gd name="connsiteY1" fmla="*/ 47393 h 2761456"/>
                <a:gd name="connsiteX2" fmla="*/ 171450 w 171450"/>
                <a:gd name="connsiteY2" fmla="*/ 2707481 h 2761456"/>
                <a:gd name="connsiteX3" fmla="*/ 0 w 171450"/>
                <a:gd name="connsiteY3" fmla="*/ 2761456 h 2761456"/>
                <a:gd name="connsiteX4" fmla="*/ 0 w 171450"/>
                <a:gd name="connsiteY4" fmla="*/ 0 h 276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2761456">
                  <a:moveTo>
                    <a:pt x="0" y="0"/>
                  </a:moveTo>
                  <a:lnTo>
                    <a:pt x="168275" y="47393"/>
                  </a:lnTo>
                  <a:cubicBezTo>
                    <a:pt x="169333" y="934089"/>
                    <a:pt x="170392" y="1820785"/>
                    <a:pt x="171450" y="2707481"/>
                  </a:cubicBezTo>
                  <a:lnTo>
                    <a:pt x="0" y="276145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8" name="Rectángulo 17">
              <a:extLst>
                <a:ext uri="{FF2B5EF4-FFF2-40B4-BE49-F238E27FC236}">
                  <a16:creationId xmlns:a16="http://schemas.microsoft.com/office/drawing/2014/main" id="{F900BB0B-5327-5945-98EC-D80CC934A2A3}"/>
                </a:ext>
              </a:extLst>
            </p:cNvPr>
            <p:cNvSpPr/>
            <p:nvPr userDrawn="1"/>
          </p:nvSpPr>
          <p:spPr>
            <a:xfrm>
              <a:off x="6096000" y="1470024"/>
              <a:ext cx="172800" cy="1879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9" name="Rectángulo 18">
              <a:extLst>
                <a:ext uri="{FF2B5EF4-FFF2-40B4-BE49-F238E27FC236}">
                  <a16:creationId xmlns:a16="http://schemas.microsoft.com/office/drawing/2014/main" id="{B1DD8B18-64B5-4948-BB66-287B0484AF59}"/>
                </a:ext>
              </a:extLst>
            </p:cNvPr>
            <p:cNvSpPr/>
            <p:nvPr userDrawn="1"/>
          </p:nvSpPr>
          <p:spPr>
            <a:xfrm rot="6360000">
              <a:off x="5398802" y="549962"/>
              <a:ext cx="172800" cy="1569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20" name="Rectángulo 19">
              <a:extLst>
                <a:ext uri="{FF2B5EF4-FFF2-40B4-BE49-F238E27FC236}">
                  <a16:creationId xmlns:a16="http://schemas.microsoft.com/office/drawing/2014/main" id="{D12A53A6-630E-7B4D-A7A5-8AA797881B4E}"/>
                </a:ext>
              </a:extLst>
            </p:cNvPr>
            <p:cNvSpPr/>
            <p:nvPr userDrawn="1"/>
          </p:nvSpPr>
          <p:spPr>
            <a:xfrm rot="4440000">
              <a:off x="5430331" y="2717021"/>
              <a:ext cx="172800" cy="1507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grpSp>
        <p:nvGrpSpPr>
          <p:cNvPr id="21" name="Grupo 20">
            <a:extLst>
              <a:ext uri="{FF2B5EF4-FFF2-40B4-BE49-F238E27FC236}">
                <a16:creationId xmlns:a16="http://schemas.microsoft.com/office/drawing/2014/main" id="{C733D58C-D2A1-9040-B07D-82C6EAEF6E32}"/>
              </a:ext>
            </a:extLst>
          </p:cNvPr>
          <p:cNvGrpSpPr/>
          <p:nvPr userDrawn="1"/>
        </p:nvGrpSpPr>
        <p:grpSpPr>
          <a:xfrm>
            <a:off x="9463196" y="1346032"/>
            <a:ext cx="2093250" cy="3698006"/>
            <a:chOff x="4700634" y="1022350"/>
            <a:chExt cx="1569938" cy="2774950"/>
          </a:xfrm>
          <a:solidFill>
            <a:schemeClr val="accent5"/>
          </a:solidFill>
        </p:grpSpPr>
        <p:sp>
          <p:nvSpPr>
            <p:cNvPr id="22" name="Rectángulo 6">
              <a:extLst>
                <a:ext uri="{FF2B5EF4-FFF2-40B4-BE49-F238E27FC236}">
                  <a16:creationId xmlns:a16="http://schemas.microsoft.com/office/drawing/2014/main" id="{D71BC356-ED41-B049-88E2-47DC0FA3C96B}"/>
                </a:ext>
              </a:extLst>
            </p:cNvPr>
            <p:cNvSpPr/>
            <p:nvPr userDrawn="1"/>
          </p:nvSpPr>
          <p:spPr>
            <a:xfrm>
              <a:off x="4707731" y="1022350"/>
              <a:ext cx="171450" cy="2774950"/>
            </a:xfrm>
            <a:custGeom>
              <a:avLst/>
              <a:gdLst>
                <a:gd name="connsiteX0" fmla="*/ 0 w 171450"/>
                <a:gd name="connsiteY0" fmla="*/ 0 h 2764631"/>
                <a:gd name="connsiteX1" fmla="*/ 171450 w 171450"/>
                <a:gd name="connsiteY1" fmla="*/ 0 h 2764631"/>
                <a:gd name="connsiteX2" fmla="*/ 171450 w 171450"/>
                <a:gd name="connsiteY2" fmla="*/ 2764631 h 2764631"/>
                <a:gd name="connsiteX3" fmla="*/ 0 w 171450"/>
                <a:gd name="connsiteY3" fmla="*/ 2764631 h 2764631"/>
                <a:gd name="connsiteX4" fmla="*/ 0 w 171450"/>
                <a:gd name="connsiteY4" fmla="*/ 0 h 2764631"/>
                <a:gd name="connsiteX0" fmla="*/ 0 w 171450"/>
                <a:gd name="connsiteY0" fmla="*/ 0 h 2764631"/>
                <a:gd name="connsiteX1" fmla="*/ 171450 w 171450"/>
                <a:gd name="connsiteY1" fmla="*/ 0 h 2764631"/>
                <a:gd name="connsiteX2" fmla="*/ 171450 w 171450"/>
                <a:gd name="connsiteY2" fmla="*/ 2707481 h 2764631"/>
                <a:gd name="connsiteX3" fmla="*/ 0 w 171450"/>
                <a:gd name="connsiteY3" fmla="*/ 2764631 h 2764631"/>
                <a:gd name="connsiteX4" fmla="*/ 0 w 171450"/>
                <a:gd name="connsiteY4" fmla="*/ 0 h 2764631"/>
                <a:gd name="connsiteX0" fmla="*/ 0 w 171450"/>
                <a:gd name="connsiteY0" fmla="*/ 0 h 2761456"/>
                <a:gd name="connsiteX1" fmla="*/ 171450 w 171450"/>
                <a:gd name="connsiteY1" fmla="*/ 0 h 2761456"/>
                <a:gd name="connsiteX2" fmla="*/ 171450 w 171450"/>
                <a:gd name="connsiteY2" fmla="*/ 2707481 h 2761456"/>
                <a:gd name="connsiteX3" fmla="*/ 0 w 171450"/>
                <a:gd name="connsiteY3" fmla="*/ 2761456 h 2761456"/>
                <a:gd name="connsiteX4" fmla="*/ 0 w 171450"/>
                <a:gd name="connsiteY4" fmla="*/ 0 h 2761456"/>
                <a:gd name="connsiteX0" fmla="*/ 0 w 171450"/>
                <a:gd name="connsiteY0" fmla="*/ 0 h 2761456"/>
                <a:gd name="connsiteX1" fmla="*/ 168275 w 171450"/>
                <a:gd name="connsiteY1" fmla="*/ 47393 h 2761456"/>
                <a:gd name="connsiteX2" fmla="*/ 171450 w 171450"/>
                <a:gd name="connsiteY2" fmla="*/ 2707481 h 2761456"/>
                <a:gd name="connsiteX3" fmla="*/ 0 w 171450"/>
                <a:gd name="connsiteY3" fmla="*/ 2761456 h 2761456"/>
                <a:gd name="connsiteX4" fmla="*/ 0 w 171450"/>
                <a:gd name="connsiteY4" fmla="*/ 0 h 276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2761456">
                  <a:moveTo>
                    <a:pt x="0" y="0"/>
                  </a:moveTo>
                  <a:lnTo>
                    <a:pt x="168275" y="47393"/>
                  </a:lnTo>
                  <a:cubicBezTo>
                    <a:pt x="169333" y="934089"/>
                    <a:pt x="170392" y="1820785"/>
                    <a:pt x="171450" y="2707481"/>
                  </a:cubicBezTo>
                  <a:lnTo>
                    <a:pt x="0" y="276145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23" name="Rectángulo 22">
              <a:extLst>
                <a:ext uri="{FF2B5EF4-FFF2-40B4-BE49-F238E27FC236}">
                  <a16:creationId xmlns:a16="http://schemas.microsoft.com/office/drawing/2014/main" id="{4A4DF583-F789-A147-928A-81BDEA644EAF}"/>
                </a:ext>
              </a:extLst>
            </p:cNvPr>
            <p:cNvSpPr/>
            <p:nvPr userDrawn="1"/>
          </p:nvSpPr>
          <p:spPr>
            <a:xfrm>
              <a:off x="6096000" y="1470024"/>
              <a:ext cx="172800" cy="1879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24" name="Rectángulo 23">
              <a:extLst>
                <a:ext uri="{FF2B5EF4-FFF2-40B4-BE49-F238E27FC236}">
                  <a16:creationId xmlns:a16="http://schemas.microsoft.com/office/drawing/2014/main" id="{BD340412-0579-1344-9B6D-DEF4DEE4960D}"/>
                </a:ext>
              </a:extLst>
            </p:cNvPr>
            <p:cNvSpPr/>
            <p:nvPr userDrawn="1"/>
          </p:nvSpPr>
          <p:spPr>
            <a:xfrm rot="6360000">
              <a:off x="5398802" y="549962"/>
              <a:ext cx="172800" cy="1569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25" name="Rectángulo 24">
              <a:extLst>
                <a:ext uri="{FF2B5EF4-FFF2-40B4-BE49-F238E27FC236}">
                  <a16:creationId xmlns:a16="http://schemas.microsoft.com/office/drawing/2014/main" id="{44E55E4B-0109-E64B-A511-0CD7799B8CF6}"/>
                </a:ext>
              </a:extLst>
            </p:cNvPr>
            <p:cNvSpPr/>
            <p:nvPr userDrawn="1"/>
          </p:nvSpPr>
          <p:spPr>
            <a:xfrm rot="4440000">
              <a:off x="5430331" y="2717021"/>
              <a:ext cx="172800" cy="1507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Tree>
    <p:extLst>
      <p:ext uri="{BB962C8B-B14F-4D97-AF65-F5344CB8AC3E}">
        <p14:creationId xmlns:p14="http://schemas.microsoft.com/office/powerpoint/2010/main" val="16765362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dea principal. Morado">
    <p:bg>
      <p:bgRef idx="1001">
        <a:schemeClr val="bg2"/>
      </p:bgRef>
    </p:bg>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extLst>
              <p:ext uri="{D42A27DB-BD31-4B8C-83A1-F6EECF244321}">
                <p14:modId xmlns:p14="http://schemas.microsoft.com/office/powerpoint/2010/main" val="3393252540"/>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4456"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3" name="Rectángulo 2"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s-ES" sz="2665" b="0" i="0" baseline="0" dirty="0">
              <a:latin typeface="Playfair Display" panose="00000500000000000000"/>
              <a:ea typeface="+mj-ea"/>
              <a:cs typeface="+mj-cs"/>
              <a:sym typeface="Playfair Display" panose="00000500000000000000"/>
            </a:endParaRPr>
          </a:p>
        </p:txBody>
      </p:sp>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pic>
        <p:nvPicPr>
          <p:cNvPr id="19" name="Imagen 18">
            <a:extLst>
              <a:ext uri="{FF2B5EF4-FFF2-40B4-BE49-F238E27FC236}">
                <a16:creationId xmlns:a16="http://schemas.microsoft.com/office/drawing/2014/main" id="{A3612F95-8251-5349-ABFE-8A62EF3295EE}"/>
              </a:ext>
            </a:extLst>
          </p:cNvPr>
          <p:cNvPicPr>
            <a:picLocks noChangeAspect="1"/>
          </p:cNvPicPr>
          <p:nvPr userDrawn="1"/>
        </p:nvPicPr>
        <p:blipFill>
          <a:blip r:embed="rId7"/>
          <a:stretch>
            <a:fillRect/>
          </a:stretch>
        </p:blipFill>
        <p:spPr>
          <a:xfrm>
            <a:off x="336001" y="6505495"/>
            <a:ext cx="859201" cy="170476"/>
          </a:xfrm>
          <a:prstGeom prst="rect">
            <a:avLst/>
          </a:prstGeom>
        </p:spPr>
      </p:pic>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4"/>
            <a:ext cx="9475766" cy="5269827"/>
          </a:xfrm>
          <a:prstGeom prst="rect">
            <a:avLst/>
          </a:prstGeom>
        </p:spPr>
        <p:txBody>
          <a:bodyPr vert="horz" lIns="0" tIns="0" rIns="0" bIns="0" rtlCol="0" anchor="t">
            <a:noAutofit/>
          </a:bodyPr>
          <a:lstStyle>
            <a:lvl1pPr>
              <a:defRPr sz="3198">
                <a:solidFill>
                  <a:schemeClr val="tx1"/>
                </a:solidFill>
              </a:defRPr>
            </a:lvl1pPr>
          </a:lstStyle>
          <a:p>
            <a:r>
              <a:rPr lang="es-ES" dirty="0"/>
              <a:t>Haga clic para un texto destacado o una idea principal</a:t>
            </a:r>
            <a:endParaRPr lang="en-US" dirty="0"/>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‹Nº›</a:t>
            </a:fld>
            <a:endParaRPr lang="es-ES" sz="1066" dirty="0">
              <a:solidFill>
                <a:schemeClr val="tx1"/>
              </a:solidFill>
            </a:endParaRPr>
          </a:p>
        </p:txBody>
      </p:sp>
      <p:pic>
        <p:nvPicPr>
          <p:cNvPr id="16" name="Imagen 15"/>
          <p:cNvPicPr>
            <a:picLocks noChangeAspect="1"/>
          </p:cNvPicPr>
          <p:nvPr userDrawn="1"/>
        </p:nvPicPr>
        <p:blipFill>
          <a:blip r:embed="rId8">
            <a:lum bright="100000" contrast="-70000"/>
          </a:blip>
          <a:stretch>
            <a:fillRect/>
          </a:stretch>
        </p:blipFill>
        <p:spPr>
          <a:xfrm>
            <a:off x="8887258" y="6540533"/>
            <a:ext cx="1145182" cy="248840"/>
          </a:xfrm>
          <a:prstGeom prst="rect">
            <a:avLst/>
          </a:prstGeom>
        </p:spPr>
      </p:pic>
    </p:spTree>
    <p:extLst>
      <p:ext uri="{BB962C8B-B14F-4D97-AF65-F5344CB8AC3E}">
        <p14:creationId xmlns:p14="http://schemas.microsoft.com/office/powerpoint/2010/main" val="1275121332"/>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aranja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ext uri="{D42A27DB-BD31-4B8C-83A1-F6EECF244321}">
                <p14:modId xmlns:p14="http://schemas.microsoft.com/office/powerpoint/2010/main" val="1623716723"/>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6503"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pic>
        <p:nvPicPr>
          <p:cNvPr id="11" name="Imagen 10"/>
          <p:cNvPicPr>
            <a:picLocks noChangeAspect="1"/>
          </p:cNvPicPr>
          <p:nvPr userDrawn="1"/>
        </p:nvPicPr>
        <p:blipFill>
          <a:blip r:embed="rId7">
            <a:lum/>
          </a:blip>
          <a:stretch>
            <a:fillRect/>
          </a:stretch>
        </p:blipFill>
        <p:spPr>
          <a:xfrm>
            <a:off x="8887258" y="6540533"/>
            <a:ext cx="1145182" cy="248840"/>
          </a:xfrm>
          <a:prstGeom prst="rect">
            <a:avLst/>
          </a:prstGeom>
        </p:spPr>
      </p:pic>
      <p:sp>
        <p:nvSpPr>
          <p:cNvPr id="12"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dirty="0">
              <a:solidFill>
                <a:schemeClr val="bg1"/>
              </a:solidFill>
            </a:endParaRPr>
          </a:p>
        </p:txBody>
      </p:sp>
    </p:spTree>
    <p:extLst>
      <p:ext uri="{BB962C8B-B14F-4D97-AF65-F5344CB8AC3E}">
        <p14:creationId xmlns:p14="http://schemas.microsoft.com/office/powerpoint/2010/main" val="31635859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aranja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108737"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dirty="0">
              <a:solidFill>
                <a:schemeClr val="bg1"/>
              </a:solidFill>
            </a:endParaRPr>
          </a:p>
        </p:txBody>
      </p:sp>
    </p:spTree>
    <p:extLst>
      <p:ext uri="{BB962C8B-B14F-4D97-AF65-F5344CB8AC3E}">
        <p14:creationId xmlns:p14="http://schemas.microsoft.com/office/powerpoint/2010/main" val="40355054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marillo endoso">
    <p:spTree>
      <p:nvGrpSpPr>
        <p:cNvPr id="1" name=""/>
        <p:cNvGrpSpPr/>
        <p:nvPr/>
      </p:nvGrpSpPr>
      <p:grpSpPr>
        <a:xfrm>
          <a:off x="0" y="0"/>
          <a:ext cx="0" cy="0"/>
          <a:chOff x="0" y="0"/>
          <a:chExt cx="0" cy="0"/>
        </a:xfrm>
      </p:grpSpPr>
      <p:graphicFrame>
        <p:nvGraphicFramePr>
          <p:cNvPr id="11" name="Objeto 10" hidden="1"/>
          <p:cNvGraphicFramePr>
            <a:graphicFrameLocks noChangeAspect="1"/>
          </p:cNvGraphicFramePr>
          <p:nvPr userDrawn="1">
            <p:custDataLst>
              <p:tags r:id="rId2"/>
            </p:custDataLst>
            <p:extLst>
              <p:ext uri="{D42A27DB-BD31-4B8C-83A1-F6EECF244321}">
                <p14:modId xmlns:p14="http://schemas.microsoft.com/office/powerpoint/2010/main" val="2527738736"/>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5479"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10" name="Rectángulo 9"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5999" y="649095"/>
            <a:ext cx="11521567"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6" name="12 Marcador de texto"/>
          <p:cNvSpPr>
            <a:spLocks noGrp="1"/>
          </p:cNvSpPr>
          <p:nvPr>
            <p:ph type="body" sz="quarter" idx="13"/>
          </p:nvPr>
        </p:nvSpPr>
        <p:spPr>
          <a:xfrm>
            <a:off x="336001" y="357000"/>
            <a:ext cx="11521566"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15" name="Grupo 14"/>
          <p:cNvGrpSpPr/>
          <p:nvPr userDrawn="1"/>
        </p:nvGrpSpPr>
        <p:grpSpPr>
          <a:xfrm>
            <a:off x="10328936" y="6242390"/>
            <a:ext cx="1871531" cy="642611"/>
            <a:chOff x="8064500" y="4790414"/>
            <a:chExt cx="1083150" cy="371911"/>
          </a:xfrm>
        </p:grpSpPr>
        <p:sp>
          <p:nvSpPr>
            <p:cNvPr id="16" name="Forma libre 15">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pic>
        <p:nvPicPr>
          <p:cNvPr id="18" name="Imagen 17"/>
          <p:cNvPicPr>
            <a:picLocks noChangeAspect="1"/>
          </p:cNvPicPr>
          <p:nvPr userDrawn="1"/>
        </p:nvPicPr>
        <p:blipFill>
          <a:blip r:embed="rId7">
            <a:lum/>
          </a:blip>
          <a:stretch>
            <a:fillRect/>
          </a:stretch>
        </p:blipFill>
        <p:spPr>
          <a:xfrm>
            <a:off x="8887258" y="6540533"/>
            <a:ext cx="1145182" cy="248840"/>
          </a:xfrm>
          <a:prstGeom prst="rect">
            <a:avLst/>
          </a:prstGeom>
        </p:spPr>
      </p:pic>
      <p:sp>
        <p:nvSpPr>
          <p:cNvPr id="19"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20"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dirty="0">
              <a:solidFill>
                <a:schemeClr val="bg1"/>
              </a:solidFill>
            </a:endParaRPr>
          </a:p>
        </p:txBody>
      </p:sp>
    </p:spTree>
    <p:extLst>
      <p:ext uri="{BB962C8B-B14F-4D97-AF65-F5344CB8AC3E}">
        <p14:creationId xmlns:p14="http://schemas.microsoft.com/office/powerpoint/2010/main" val="22861629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marillo sin endoso">
    <p:spTree>
      <p:nvGrpSpPr>
        <p:cNvPr id="1" name=""/>
        <p:cNvGrpSpPr/>
        <p:nvPr/>
      </p:nvGrpSpPr>
      <p:grpSpPr>
        <a:xfrm>
          <a:off x="0" y="0"/>
          <a:ext cx="0" cy="0"/>
          <a:chOff x="0" y="0"/>
          <a:chExt cx="0" cy="0"/>
        </a:xfrm>
      </p:grpSpPr>
      <p:graphicFrame>
        <p:nvGraphicFramePr>
          <p:cNvPr id="11" name="Objeto 10" hidden="1"/>
          <p:cNvGraphicFramePr>
            <a:graphicFrameLocks noChangeAspect="1"/>
          </p:cNvGraphicFramePr>
          <p:nvPr userDrawn="1">
            <p:custDataLst>
              <p:tags r:id="rId2"/>
            </p:custDataLs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107713" name="Diapositiva de think-cell" r:id="rId5" imgW="270" imgH="270" progId="TCLayout.ActiveDocument.1">
                  <p:embed/>
                </p:oleObj>
              </mc:Choice>
              <mc:Fallback>
                <p:oleObj name="Diapositiva de think-cell" r:id="rId5" imgW="270" imgH="270" progId="TCLayout.ActiveDocument.1">
                  <p:embed/>
                  <p:pic>
                    <p:nvPicPr>
                      <p:cNvPr id="11" name="Objeto 10"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10" name="Rectángulo 9"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5999" y="649095"/>
            <a:ext cx="11521567"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6" name="12 Marcador de texto"/>
          <p:cNvSpPr>
            <a:spLocks noGrp="1"/>
          </p:cNvSpPr>
          <p:nvPr>
            <p:ph type="body" sz="quarter" idx="13"/>
          </p:nvPr>
        </p:nvSpPr>
        <p:spPr>
          <a:xfrm>
            <a:off x="336001" y="357000"/>
            <a:ext cx="11521566"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15" name="Grupo 14"/>
          <p:cNvGrpSpPr/>
          <p:nvPr userDrawn="1"/>
        </p:nvGrpSpPr>
        <p:grpSpPr>
          <a:xfrm>
            <a:off x="10328936" y="6242390"/>
            <a:ext cx="1871531" cy="642611"/>
            <a:chOff x="8064500" y="4790414"/>
            <a:chExt cx="1083150" cy="371911"/>
          </a:xfrm>
        </p:grpSpPr>
        <p:sp>
          <p:nvSpPr>
            <p:cNvPr id="16" name="Forma libre 15">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
        <p:nvSpPr>
          <p:cNvPr id="20"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dirty="0">
              <a:solidFill>
                <a:schemeClr val="bg1"/>
              </a:solidFill>
            </a:endParaRPr>
          </a:p>
        </p:txBody>
      </p:sp>
    </p:spTree>
    <p:extLst>
      <p:ext uri="{BB962C8B-B14F-4D97-AF65-F5344CB8AC3E}">
        <p14:creationId xmlns:p14="http://schemas.microsoft.com/office/powerpoint/2010/main" val="11064617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Rosa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ext uri="{D42A27DB-BD31-4B8C-83A1-F6EECF244321}">
                <p14:modId xmlns:p14="http://schemas.microsoft.com/office/powerpoint/2010/main" val="2389088129"/>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7527"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pic>
        <p:nvPicPr>
          <p:cNvPr id="11" name="Imagen 10"/>
          <p:cNvPicPr>
            <a:picLocks noChangeAspect="1"/>
          </p:cNvPicPr>
          <p:nvPr userDrawn="1"/>
        </p:nvPicPr>
        <p:blipFill>
          <a:blip r:embed="rId7">
            <a:lum/>
          </a:blip>
          <a:stretch>
            <a:fillRect/>
          </a:stretch>
        </p:blipFill>
        <p:spPr>
          <a:xfrm>
            <a:off x="8887258" y="6540533"/>
            <a:ext cx="1145182" cy="248840"/>
          </a:xfrm>
          <a:prstGeom prst="rect">
            <a:avLst/>
          </a:prstGeom>
        </p:spPr>
      </p:pic>
      <p:sp>
        <p:nvSpPr>
          <p:cNvPr id="12"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dirty="0">
              <a:solidFill>
                <a:schemeClr val="bg1"/>
              </a:solidFill>
            </a:endParaRPr>
          </a:p>
        </p:txBody>
      </p:sp>
    </p:spTree>
    <p:extLst>
      <p:ext uri="{BB962C8B-B14F-4D97-AF65-F5344CB8AC3E}">
        <p14:creationId xmlns:p14="http://schemas.microsoft.com/office/powerpoint/2010/main" val="11139203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osa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110785"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dirty="0">
              <a:solidFill>
                <a:schemeClr val="bg1"/>
              </a:solidFill>
            </a:endParaRPr>
          </a:p>
        </p:txBody>
      </p:sp>
    </p:spTree>
    <p:extLst>
      <p:ext uri="{BB962C8B-B14F-4D97-AF65-F5344CB8AC3E}">
        <p14:creationId xmlns:p14="http://schemas.microsoft.com/office/powerpoint/2010/main" val="35777861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erde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ext uri="{D42A27DB-BD31-4B8C-83A1-F6EECF244321}">
                <p14:modId xmlns:p14="http://schemas.microsoft.com/office/powerpoint/2010/main" val="3729375130"/>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8551"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pic>
        <p:nvPicPr>
          <p:cNvPr id="11" name="Imagen 10"/>
          <p:cNvPicPr>
            <a:picLocks noChangeAspect="1"/>
          </p:cNvPicPr>
          <p:nvPr userDrawn="1"/>
        </p:nvPicPr>
        <p:blipFill>
          <a:blip r:embed="rId7">
            <a:lum/>
          </a:blip>
          <a:stretch>
            <a:fillRect/>
          </a:stretch>
        </p:blipFill>
        <p:spPr>
          <a:xfrm>
            <a:off x="8887258" y="6540533"/>
            <a:ext cx="1145182" cy="248840"/>
          </a:xfrm>
          <a:prstGeom prst="rect">
            <a:avLst/>
          </a:prstGeom>
        </p:spPr>
      </p:pic>
      <p:sp>
        <p:nvSpPr>
          <p:cNvPr id="12"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dirty="0">
              <a:solidFill>
                <a:schemeClr val="bg1"/>
              </a:solidFill>
            </a:endParaRPr>
          </a:p>
        </p:txBody>
      </p:sp>
    </p:spTree>
    <p:extLst>
      <p:ext uri="{BB962C8B-B14F-4D97-AF65-F5344CB8AC3E}">
        <p14:creationId xmlns:p14="http://schemas.microsoft.com/office/powerpoint/2010/main" val="13141118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de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111809"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dirty="0">
              <a:solidFill>
                <a:schemeClr val="bg1"/>
              </a:solidFill>
            </a:endParaRPr>
          </a:p>
        </p:txBody>
      </p:sp>
    </p:spTree>
    <p:extLst>
      <p:ext uri="{BB962C8B-B14F-4D97-AF65-F5344CB8AC3E}">
        <p14:creationId xmlns:p14="http://schemas.microsoft.com/office/powerpoint/2010/main" val="21063212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zul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ext uri="{D42A27DB-BD31-4B8C-83A1-F6EECF244321}">
                <p14:modId xmlns:p14="http://schemas.microsoft.com/office/powerpoint/2010/main" val="2609400719"/>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9575"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6"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8"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7" name="Grupo 6"/>
          <p:cNvGrpSpPr/>
          <p:nvPr userDrawn="1"/>
        </p:nvGrpSpPr>
        <p:grpSpPr>
          <a:xfrm>
            <a:off x="10328936" y="6242390"/>
            <a:ext cx="1871531" cy="642611"/>
            <a:chOff x="8064500" y="4790414"/>
            <a:chExt cx="1083150" cy="371911"/>
          </a:xfrm>
        </p:grpSpPr>
        <p:sp>
          <p:nvSpPr>
            <p:cNvPr id="9" name="Forma libre 8">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pic>
        <p:nvPicPr>
          <p:cNvPr id="11" name="Imagen 10"/>
          <p:cNvPicPr>
            <a:picLocks noChangeAspect="1"/>
          </p:cNvPicPr>
          <p:nvPr userDrawn="1"/>
        </p:nvPicPr>
        <p:blipFill>
          <a:blip r:embed="rId7">
            <a:lum/>
          </a:blip>
          <a:stretch>
            <a:fillRect/>
          </a:stretch>
        </p:blipFill>
        <p:spPr>
          <a:xfrm>
            <a:off x="8887258" y="6540533"/>
            <a:ext cx="1145182" cy="248840"/>
          </a:xfrm>
          <a:prstGeom prst="rect">
            <a:avLst/>
          </a:prstGeom>
        </p:spPr>
      </p:pic>
      <p:sp>
        <p:nvSpPr>
          <p:cNvPr id="12"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dirty="0">
              <a:solidFill>
                <a:schemeClr val="bg1"/>
              </a:solidFill>
            </a:endParaRPr>
          </a:p>
        </p:txBody>
      </p:sp>
    </p:spTree>
    <p:extLst>
      <p:ext uri="{BB962C8B-B14F-4D97-AF65-F5344CB8AC3E}">
        <p14:creationId xmlns:p14="http://schemas.microsoft.com/office/powerpoint/2010/main" val="4008238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dice">
    <p:bg>
      <p:bgRef idx="1001">
        <a:schemeClr val="bg2"/>
      </p:bgRef>
    </p:bg>
    <p:spTree>
      <p:nvGrpSpPr>
        <p:cNvPr id="1" name=""/>
        <p:cNvGrpSpPr/>
        <p:nvPr/>
      </p:nvGrpSpPr>
      <p:grpSpPr>
        <a:xfrm>
          <a:off x="0" y="0"/>
          <a:ext cx="0" cy="0"/>
          <a:chOff x="0" y="0"/>
          <a:chExt cx="0" cy="0"/>
        </a:xfrm>
      </p:grpSpPr>
      <p:sp>
        <p:nvSpPr>
          <p:cNvPr id="7" name="Título 6"/>
          <p:cNvSpPr>
            <a:spLocks noGrp="1"/>
          </p:cNvSpPr>
          <p:nvPr>
            <p:ph type="title" hasCustomPrompt="1"/>
          </p:nvPr>
        </p:nvSpPr>
        <p:spPr>
          <a:xfrm>
            <a:off x="336000" y="645587"/>
            <a:ext cx="11017800" cy="863601"/>
          </a:xfrm>
          <a:prstGeom prst="rect">
            <a:avLst/>
          </a:prstGeom>
        </p:spPr>
        <p:txBody>
          <a:bodyPr lIns="0" tIns="0" rIns="0" bIns="0"/>
          <a:lstStyle>
            <a:lvl1pPr>
              <a:defRPr sz="2798"/>
            </a:lvl1pPr>
          </a:lstStyle>
          <a:p>
            <a:r>
              <a:rPr lang="es-ES" dirty="0"/>
              <a:t>Índice</a:t>
            </a:r>
          </a:p>
        </p:txBody>
      </p:sp>
      <p:sp>
        <p:nvSpPr>
          <p:cNvPr id="4" name="Forma libre 3">
            <a:extLst>
              <a:ext uri="{FF2B5EF4-FFF2-40B4-BE49-F238E27FC236}">
                <a16:creationId xmlns:a16="http://schemas.microsoft.com/office/drawing/2014/main" id="{F6C55DCE-A9B0-2243-80CD-2F30EC5EF5A4}"/>
              </a:ext>
            </a:extLst>
          </p:cNvPr>
          <p:cNvSpPr/>
          <p:nvPr userDrawn="1"/>
        </p:nvSpPr>
        <p:spPr>
          <a:xfrm>
            <a:off x="4328250" y="2232949"/>
            <a:ext cx="7939453" cy="4757592"/>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5090160 h 5151120"/>
              <a:gd name="connsiteX0" fmla="*/ 15240 w 3589020"/>
              <a:gd name="connsiteY0" fmla="*/ 3040516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3040516 h 5151120"/>
              <a:gd name="connsiteX0" fmla="*/ 0 w 3573780"/>
              <a:gd name="connsiteY0" fmla="*/ 3040516 h 3106210"/>
              <a:gd name="connsiteX1" fmla="*/ 0 w 3573780"/>
              <a:gd name="connsiteY1" fmla="*/ 1021080 h 3106210"/>
              <a:gd name="connsiteX2" fmla="*/ 3573780 w 3573780"/>
              <a:gd name="connsiteY2" fmla="*/ 0 h 3106210"/>
              <a:gd name="connsiteX3" fmla="*/ 3573780 w 3573780"/>
              <a:gd name="connsiteY3" fmla="*/ 3106210 h 3106210"/>
              <a:gd name="connsiteX4" fmla="*/ 955145 w 3573780"/>
              <a:gd name="connsiteY4" fmla="*/ 3068341 h 3106210"/>
              <a:gd name="connsiteX5" fmla="*/ 0 w 3573780"/>
              <a:gd name="connsiteY5" fmla="*/ 3040516 h 3106210"/>
              <a:gd name="connsiteX0" fmla="*/ 0 w 3583247"/>
              <a:gd name="connsiteY0" fmla="*/ 3130454 h 3130454"/>
              <a:gd name="connsiteX1" fmla="*/ 9467 w 3583247"/>
              <a:gd name="connsiteY1" fmla="*/ 1021080 h 3130454"/>
              <a:gd name="connsiteX2" fmla="*/ 3583247 w 3583247"/>
              <a:gd name="connsiteY2" fmla="*/ 0 h 3130454"/>
              <a:gd name="connsiteX3" fmla="*/ 3583247 w 3583247"/>
              <a:gd name="connsiteY3" fmla="*/ 3106210 h 3130454"/>
              <a:gd name="connsiteX4" fmla="*/ 964612 w 3583247"/>
              <a:gd name="connsiteY4" fmla="*/ 3068341 h 3130454"/>
              <a:gd name="connsiteX5" fmla="*/ 0 w 3583247"/>
              <a:gd name="connsiteY5" fmla="*/ 3130454 h 3130454"/>
              <a:gd name="connsiteX0" fmla="*/ 0 w 3583247"/>
              <a:gd name="connsiteY0" fmla="*/ 3130454 h 3134611"/>
              <a:gd name="connsiteX1" fmla="*/ 9467 w 3583247"/>
              <a:gd name="connsiteY1" fmla="*/ 1021080 h 3134611"/>
              <a:gd name="connsiteX2" fmla="*/ 3583247 w 3583247"/>
              <a:gd name="connsiteY2" fmla="*/ 0 h 3134611"/>
              <a:gd name="connsiteX3" fmla="*/ 3583247 w 3583247"/>
              <a:gd name="connsiteY3" fmla="*/ 3106210 h 3134611"/>
              <a:gd name="connsiteX4" fmla="*/ 1011948 w 3583247"/>
              <a:gd name="connsiteY4" fmla="*/ 3134611 h 3134611"/>
              <a:gd name="connsiteX5" fmla="*/ 0 w 3583247"/>
              <a:gd name="connsiteY5" fmla="*/ 3130454 h 3134611"/>
              <a:gd name="connsiteX0" fmla="*/ 0 w 3583247"/>
              <a:gd name="connsiteY0" fmla="*/ 3130454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3130454 h 3139345"/>
              <a:gd name="connsiteX0" fmla="*/ 0 w 3575725"/>
              <a:gd name="connsiteY0" fmla="*/ 2126285 h 3139345"/>
              <a:gd name="connsiteX1" fmla="*/ 1945 w 3575725"/>
              <a:gd name="connsiteY1" fmla="*/ 1021080 h 3139345"/>
              <a:gd name="connsiteX2" fmla="*/ 3575725 w 3575725"/>
              <a:gd name="connsiteY2" fmla="*/ 0 h 3139345"/>
              <a:gd name="connsiteX3" fmla="*/ 3570991 w 3575725"/>
              <a:gd name="connsiteY3" fmla="*/ 3139345 h 3139345"/>
              <a:gd name="connsiteX4" fmla="*/ 1004426 w 3575725"/>
              <a:gd name="connsiteY4" fmla="*/ 3134611 h 3139345"/>
              <a:gd name="connsiteX5" fmla="*/ 0 w 3575725"/>
              <a:gd name="connsiteY5" fmla="*/ 2126285 h 3139345"/>
              <a:gd name="connsiteX0" fmla="*/ 0 w 3575725"/>
              <a:gd name="connsiteY0" fmla="*/ 2126285 h 3139345"/>
              <a:gd name="connsiteX1" fmla="*/ 1945 w 3575725"/>
              <a:gd name="connsiteY1" fmla="*/ 1021080 h 3139345"/>
              <a:gd name="connsiteX2" fmla="*/ 3575725 w 3575725"/>
              <a:gd name="connsiteY2" fmla="*/ 0 h 3139345"/>
              <a:gd name="connsiteX3" fmla="*/ 3570991 w 3575725"/>
              <a:gd name="connsiteY3" fmla="*/ 3139345 h 3139345"/>
              <a:gd name="connsiteX4" fmla="*/ 2606583 w 3575725"/>
              <a:gd name="connsiteY4" fmla="*/ 2141725 h 3139345"/>
              <a:gd name="connsiteX5" fmla="*/ 0 w 3575725"/>
              <a:gd name="connsiteY5" fmla="*/ 2126285 h 3139345"/>
              <a:gd name="connsiteX0" fmla="*/ 0 w 3575725"/>
              <a:gd name="connsiteY0" fmla="*/ 2126285 h 2142697"/>
              <a:gd name="connsiteX1" fmla="*/ 1945 w 3575725"/>
              <a:gd name="connsiteY1" fmla="*/ 1021080 h 2142697"/>
              <a:gd name="connsiteX2" fmla="*/ 3575725 w 3575725"/>
              <a:gd name="connsiteY2" fmla="*/ 0 h 2142697"/>
              <a:gd name="connsiteX3" fmla="*/ 3574752 w 3575725"/>
              <a:gd name="connsiteY3" fmla="*/ 2142697 h 2142697"/>
              <a:gd name="connsiteX4" fmla="*/ 2606583 w 3575725"/>
              <a:gd name="connsiteY4" fmla="*/ 2141725 h 2142697"/>
              <a:gd name="connsiteX5" fmla="*/ 0 w 3575725"/>
              <a:gd name="connsiteY5" fmla="*/ 2126285 h 2142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5725" h="2142697">
                <a:moveTo>
                  <a:pt x="0" y="2126285"/>
                </a:moveTo>
                <a:cubicBezTo>
                  <a:pt x="3156" y="1423160"/>
                  <a:pt x="-1211" y="1724205"/>
                  <a:pt x="1945" y="1021080"/>
                </a:cubicBezTo>
                <a:lnTo>
                  <a:pt x="3575725" y="0"/>
                </a:lnTo>
                <a:cubicBezTo>
                  <a:pt x="3575401" y="714232"/>
                  <a:pt x="3575076" y="1428465"/>
                  <a:pt x="3574752" y="2142697"/>
                </a:cubicBezTo>
                <a:lnTo>
                  <a:pt x="2606583" y="2141725"/>
                </a:lnTo>
                <a:lnTo>
                  <a:pt x="0" y="212628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5" name="Forma libre 4">
            <a:extLst>
              <a:ext uri="{FF2B5EF4-FFF2-40B4-BE49-F238E27FC236}">
                <a16:creationId xmlns:a16="http://schemas.microsoft.com/office/drawing/2014/main" id="{00D88BD8-9E72-844D-A3E4-A145CC1FC878}"/>
              </a:ext>
            </a:extLst>
          </p:cNvPr>
          <p:cNvSpPr/>
          <p:nvPr userDrawn="1"/>
        </p:nvSpPr>
        <p:spPr>
          <a:xfrm>
            <a:off x="2796363" y="894269"/>
            <a:ext cx="7956155" cy="6096272"/>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5090160 h 5151120"/>
              <a:gd name="connsiteX0" fmla="*/ 15240 w 3589020"/>
              <a:gd name="connsiteY0" fmla="*/ 3040516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3040516 h 5151120"/>
              <a:gd name="connsiteX0" fmla="*/ 0 w 3573780"/>
              <a:gd name="connsiteY0" fmla="*/ 3040516 h 3106210"/>
              <a:gd name="connsiteX1" fmla="*/ 0 w 3573780"/>
              <a:gd name="connsiteY1" fmla="*/ 1021080 h 3106210"/>
              <a:gd name="connsiteX2" fmla="*/ 3573780 w 3573780"/>
              <a:gd name="connsiteY2" fmla="*/ 0 h 3106210"/>
              <a:gd name="connsiteX3" fmla="*/ 3573780 w 3573780"/>
              <a:gd name="connsiteY3" fmla="*/ 3106210 h 3106210"/>
              <a:gd name="connsiteX4" fmla="*/ 955145 w 3573780"/>
              <a:gd name="connsiteY4" fmla="*/ 3068341 h 3106210"/>
              <a:gd name="connsiteX5" fmla="*/ 0 w 3573780"/>
              <a:gd name="connsiteY5" fmla="*/ 3040516 h 3106210"/>
              <a:gd name="connsiteX0" fmla="*/ 0 w 3583247"/>
              <a:gd name="connsiteY0" fmla="*/ 3130454 h 3130454"/>
              <a:gd name="connsiteX1" fmla="*/ 9467 w 3583247"/>
              <a:gd name="connsiteY1" fmla="*/ 1021080 h 3130454"/>
              <a:gd name="connsiteX2" fmla="*/ 3583247 w 3583247"/>
              <a:gd name="connsiteY2" fmla="*/ 0 h 3130454"/>
              <a:gd name="connsiteX3" fmla="*/ 3583247 w 3583247"/>
              <a:gd name="connsiteY3" fmla="*/ 3106210 h 3130454"/>
              <a:gd name="connsiteX4" fmla="*/ 964612 w 3583247"/>
              <a:gd name="connsiteY4" fmla="*/ 3068341 h 3130454"/>
              <a:gd name="connsiteX5" fmla="*/ 0 w 3583247"/>
              <a:gd name="connsiteY5" fmla="*/ 3130454 h 3130454"/>
              <a:gd name="connsiteX0" fmla="*/ 0 w 3583247"/>
              <a:gd name="connsiteY0" fmla="*/ 3130454 h 3134611"/>
              <a:gd name="connsiteX1" fmla="*/ 9467 w 3583247"/>
              <a:gd name="connsiteY1" fmla="*/ 1021080 h 3134611"/>
              <a:gd name="connsiteX2" fmla="*/ 3583247 w 3583247"/>
              <a:gd name="connsiteY2" fmla="*/ 0 h 3134611"/>
              <a:gd name="connsiteX3" fmla="*/ 3583247 w 3583247"/>
              <a:gd name="connsiteY3" fmla="*/ 3106210 h 3134611"/>
              <a:gd name="connsiteX4" fmla="*/ 1011948 w 3583247"/>
              <a:gd name="connsiteY4" fmla="*/ 3134611 h 3134611"/>
              <a:gd name="connsiteX5" fmla="*/ 0 w 3583247"/>
              <a:gd name="connsiteY5" fmla="*/ 3130454 h 3134611"/>
              <a:gd name="connsiteX0" fmla="*/ 0 w 3583247"/>
              <a:gd name="connsiteY0" fmla="*/ 3130454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3130454 h 3139345"/>
              <a:gd name="connsiteX0" fmla="*/ 0 w 3583247"/>
              <a:gd name="connsiteY0" fmla="*/ 2736231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2736231 h 3139345"/>
              <a:gd name="connsiteX0" fmla="*/ 0 w 3583247"/>
              <a:gd name="connsiteY0" fmla="*/ 2736231 h 3139345"/>
              <a:gd name="connsiteX1" fmla="*/ 9467 w 3583247"/>
              <a:gd name="connsiteY1" fmla="*/ 1021080 h 3139345"/>
              <a:gd name="connsiteX2" fmla="*/ 3583247 w 3583247"/>
              <a:gd name="connsiteY2" fmla="*/ 0 h 3139345"/>
              <a:gd name="connsiteX3" fmla="*/ 3578513 w 3583247"/>
              <a:gd name="connsiteY3" fmla="*/ 3139345 h 3139345"/>
              <a:gd name="connsiteX4" fmla="*/ 1448410 w 3583247"/>
              <a:gd name="connsiteY4" fmla="*/ 2740388 h 3139345"/>
              <a:gd name="connsiteX5" fmla="*/ 0 w 3583247"/>
              <a:gd name="connsiteY5" fmla="*/ 2736231 h 3139345"/>
              <a:gd name="connsiteX0" fmla="*/ 0 w 3583247"/>
              <a:gd name="connsiteY0" fmla="*/ 2736231 h 2740388"/>
              <a:gd name="connsiteX1" fmla="*/ 9467 w 3583247"/>
              <a:gd name="connsiteY1" fmla="*/ 1021080 h 2740388"/>
              <a:gd name="connsiteX2" fmla="*/ 3583247 w 3583247"/>
              <a:gd name="connsiteY2" fmla="*/ 0 h 2740388"/>
              <a:gd name="connsiteX3" fmla="*/ 3557394 w 3583247"/>
              <a:gd name="connsiteY3" fmla="*/ 2738082 h 2740388"/>
              <a:gd name="connsiteX4" fmla="*/ 1448410 w 3583247"/>
              <a:gd name="connsiteY4" fmla="*/ 2740388 h 2740388"/>
              <a:gd name="connsiteX5" fmla="*/ 0 w 3583247"/>
              <a:gd name="connsiteY5" fmla="*/ 2736231 h 2740388"/>
              <a:gd name="connsiteX0" fmla="*/ 0 w 3583247"/>
              <a:gd name="connsiteY0" fmla="*/ 2736231 h 2745604"/>
              <a:gd name="connsiteX1" fmla="*/ 9467 w 3583247"/>
              <a:gd name="connsiteY1" fmla="*/ 1021080 h 2745604"/>
              <a:gd name="connsiteX2" fmla="*/ 3583247 w 3583247"/>
              <a:gd name="connsiteY2" fmla="*/ 0 h 2745604"/>
              <a:gd name="connsiteX3" fmla="*/ 3579960 w 3583247"/>
              <a:gd name="connsiteY3" fmla="*/ 2745604 h 2745604"/>
              <a:gd name="connsiteX4" fmla="*/ 1448410 w 3583247"/>
              <a:gd name="connsiteY4" fmla="*/ 2740388 h 2745604"/>
              <a:gd name="connsiteX5" fmla="*/ 0 w 3583247"/>
              <a:gd name="connsiteY5" fmla="*/ 2736231 h 274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247" h="2745604">
                <a:moveTo>
                  <a:pt x="0" y="2736231"/>
                </a:moveTo>
                <a:cubicBezTo>
                  <a:pt x="3156" y="2033106"/>
                  <a:pt x="6311" y="1724205"/>
                  <a:pt x="9467" y="1021080"/>
                </a:cubicBezTo>
                <a:lnTo>
                  <a:pt x="3583247" y="0"/>
                </a:lnTo>
                <a:cubicBezTo>
                  <a:pt x="3582151" y="915201"/>
                  <a:pt x="3581056" y="1830403"/>
                  <a:pt x="3579960" y="2745604"/>
                </a:cubicBezTo>
                <a:lnTo>
                  <a:pt x="1448410" y="2740388"/>
                </a:lnTo>
                <a:lnTo>
                  <a:pt x="0" y="273623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6" name="Forma libre 5">
            <a:extLst>
              <a:ext uri="{FF2B5EF4-FFF2-40B4-BE49-F238E27FC236}">
                <a16:creationId xmlns:a16="http://schemas.microsoft.com/office/drawing/2014/main" id="{95D2642E-B667-424F-952B-3431D2440BB5}"/>
              </a:ext>
            </a:extLst>
          </p:cNvPr>
          <p:cNvSpPr/>
          <p:nvPr userDrawn="1"/>
        </p:nvSpPr>
        <p:spPr>
          <a:xfrm>
            <a:off x="-92286" y="20016"/>
            <a:ext cx="8259460" cy="6970525"/>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5090160 h 5151120"/>
              <a:gd name="connsiteX0" fmla="*/ 15240 w 3589020"/>
              <a:gd name="connsiteY0" fmla="*/ 3040516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3040516 h 5151120"/>
              <a:gd name="connsiteX0" fmla="*/ 0 w 3573780"/>
              <a:gd name="connsiteY0" fmla="*/ 3040516 h 3106210"/>
              <a:gd name="connsiteX1" fmla="*/ 0 w 3573780"/>
              <a:gd name="connsiteY1" fmla="*/ 1021080 h 3106210"/>
              <a:gd name="connsiteX2" fmla="*/ 3573780 w 3573780"/>
              <a:gd name="connsiteY2" fmla="*/ 0 h 3106210"/>
              <a:gd name="connsiteX3" fmla="*/ 3573780 w 3573780"/>
              <a:gd name="connsiteY3" fmla="*/ 3106210 h 3106210"/>
              <a:gd name="connsiteX4" fmla="*/ 955145 w 3573780"/>
              <a:gd name="connsiteY4" fmla="*/ 3068341 h 3106210"/>
              <a:gd name="connsiteX5" fmla="*/ 0 w 3573780"/>
              <a:gd name="connsiteY5" fmla="*/ 3040516 h 3106210"/>
              <a:gd name="connsiteX0" fmla="*/ 0 w 3583247"/>
              <a:gd name="connsiteY0" fmla="*/ 3130454 h 3130454"/>
              <a:gd name="connsiteX1" fmla="*/ 9467 w 3583247"/>
              <a:gd name="connsiteY1" fmla="*/ 1021080 h 3130454"/>
              <a:gd name="connsiteX2" fmla="*/ 3583247 w 3583247"/>
              <a:gd name="connsiteY2" fmla="*/ 0 h 3130454"/>
              <a:gd name="connsiteX3" fmla="*/ 3583247 w 3583247"/>
              <a:gd name="connsiteY3" fmla="*/ 3106210 h 3130454"/>
              <a:gd name="connsiteX4" fmla="*/ 964612 w 3583247"/>
              <a:gd name="connsiteY4" fmla="*/ 3068341 h 3130454"/>
              <a:gd name="connsiteX5" fmla="*/ 0 w 3583247"/>
              <a:gd name="connsiteY5" fmla="*/ 3130454 h 3130454"/>
              <a:gd name="connsiteX0" fmla="*/ 0 w 3583247"/>
              <a:gd name="connsiteY0" fmla="*/ 3130454 h 3134611"/>
              <a:gd name="connsiteX1" fmla="*/ 9467 w 3583247"/>
              <a:gd name="connsiteY1" fmla="*/ 1021080 h 3134611"/>
              <a:gd name="connsiteX2" fmla="*/ 3583247 w 3583247"/>
              <a:gd name="connsiteY2" fmla="*/ 0 h 3134611"/>
              <a:gd name="connsiteX3" fmla="*/ 3583247 w 3583247"/>
              <a:gd name="connsiteY3" fmla="*/ 3106210 h 3134611"/>
              <a:gd name="connsiteX4" fmla="*/ 1011948 w 3583247"/>
              <a:gd name="connsiteY4" fmla="*/ 3134611 h 3134611"/>
              <a:gd name="connsiteX5" fmla="*/ 0 w 3583247"/>
              <a:gd name="connsiteY5" fmla="*/ 3130454 h 3134611"/>
              <a:gd name="connsiteX0" fmla="*/ 0 w 3583247"/>
              <a:gd name="connsiteY0" fmla="*/ 3130454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3130454 h 313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247" h="3139345">
                <a:moveTo>
                  <a:pt x="0" y="3130454"/>
                </a:moveTo>
                <a:cubicBezTo>
                  <a:pt x="3156" y="2427329"/>
                  <a:pt x="6311" y="1724205"/>
                  <a:pt x="9467" y="1021080"/>
                </a:cubicBezTo>
                <a:lnTo>
                  <a:pt x="3583247" y="0"/>
                </a:lnTo>
                <a:lnTo>
                  <a:pt x="3578513" y="3139345"/>
                </a:lnTo>
                <a:lnTo>
                  <a:pt x="1011948" y="3134611"/>
                </a:lnTo>
                <a:lnTo>
                  <a:pt x="0" y="31304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dirty="0">
              <a:solidFill>
                <a:schemeClr val="bg1"/>
              </a:solidFill>
            </a:endParaRPr>
          </a:p>
        </p:txBody>
      </p:sp>
      <p:pic>
        <p:nvPicPr>
          <p:cNvPr id="9" name="Imagen 8"/>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3" name="Marcador de texto 2"/>
          <p:cNvSpPr>
            <a:spLocks noGrp="1"/>
          </p:cNvSpPr>
          <p:nvPr>
            <p:ph type="body" sz="quarter" idx="10" hasCustomPrompt="1"/>
          </p:nvPr>
        </p:nvSpPr>
        <p:spPr>
          <a:xfrm>
            <a:off x="336000" y="2444755"/>
            <a:ext cx="5760000" cy="3577167"/>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Capítulo</a:t>
            </a:r>
          </a:p>
          <a:p>
            <a:pPr lvl="0"/>
            <a:endParaRPr lang="es-ES" dirty="0"/>
          </a:p>
          <a:p>
            <a:pPr lvl="0"/>
            <a:endParaRPr lang="es-ES" dirty="0"/>
          </a:p>
        </p:txBody>
      </p:sp>
      <p:sp>
        <p:nvSpPr>
          <p:cNvPr id="10"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Tree>
    <p:extLst>
      <p:ext uri="{BB962C8B-B14F-4D97-AF65-F5344CB8AC3E}">
        <p14:creationId xmlns:p14="http://schemas.microsoft.com/office/powerpoint/2010/main" val="2875111320"/>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zul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112833"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6"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8"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7" name="Grupo 6"/>
          <p:cNvGrpSpPr/>
          <p:nvPr userDrawn="1"/>
        </p:nvGrpSpPr>
        <p:grpSpPr>
          <a:xfrm>
            <a:off x="10328936" y="6242390"/>
            <a:ext cx="1871531" cy="642611"/>
            <a:chOff x="8064500" y="4790414"/>
            <a:chExt cx="1083150" cy="371911"/>
          </a:xfrm>
        </p:grpSpPr>
        <p:sp>
          <p:nvSpPr>
            <p:cNvPr id="9" name="Forma libre 8">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dirty="0">
              <a:solidFill>
                <a:schemeClr val="bg1"/>
              </a:solidFill>
            </a:endParaRPr>
          </a:p>
        </p:txBody>
      </p:sp>
    </p:spTree>
    <p:extLst>
      <p:ext uri="{BB962C8B-B14F-4D97-AF65-F5344CB8AC3E}">
        <p14:creationId xmlns:p14="http://schemas.microsoft.com/office/powerpoint/2010/main" val="10671453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la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ext uri="{D42A27DB-BD31-4B8C-83A1-F6EECF244321}">
                <p14:modId xmlns:p14="http://schemas.microsoft.com/office/powerpoint/2010/main" val="2302892558"/>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55490"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6"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8"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7" name="Grupo 6"/>
          <p:cNvGrpSpPr/>
          <p:nvPr userDrawn="1"/>
        </p:nvGrpSpPr>
        <p:grpSpPr>
          <a:xfrm>
            <a:off x="10328936" y="6242390"/>
            <a:ext cx="1871531" cy="642611"/>
            <a:chOff x="8064500" y="4790414"/>
            <a:chExt cx="1083150" cy="371911"/>
          </a:xfrm>
        </p:grpSpPr>
        <p:sp>
          <p:nvSpPr>
            <p:cNvPr id="9" name="Forma libre 8">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pic>
        <p:nvPicPr>
          <p:cNvPr id="11" name="Imagen 10"/>
          <p:cNvPicPr>
            <a:picLocks noChangeAspect="1"/>
          </p:cNvPicPr>
          <p:nvPr userDrawn="1"/>
        </p:nvPicPr>
        <p:blipFill>
          <a:blip r:embed="rId7">
            <a:lum/>
          </a:blip>
          <a:stretch>
            <a:fillRect/>
          </a:stretch>
        </p:blipFill>
        <p:spPr>
          <a:xfrm>
            <a:off x="8887258" y="6540533"/>
            <a:ext cx="1145182" cy="248840"/>
          </a:xfrm>
          <a:prstGeom prst="rect">
            <a:avLst/>
          </a:prstGeom>
        </p:spPr>
      </p:pic>
      <p:sp>
        <p:nvSpPr>
          <p:cNvPr id="12"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dirty="0">
              <a:solidFill>
                <a:schemeClr val="bg1"/>
              </a:solidFill>
            </a:endParaRPr>
          </a:p>
        </p:txBody>
      </p:sp>
    </p:spTree>
    <p:extLst>
      <p:ext uri="{BB962C8B-B14F-4D97-AF65-F5344CB8AC3E}">
        <p14:creationId xmlns:p14="http://schemas.microsoft.com/office/powerpoint/2010/main" val="30410259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ila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113857"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6"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8"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7" name="Grupo 6"/>
          <p:cNvGrpSpPr/>
          <p:nvPr userDrawn="1"/>
        </p:nvGrpSpPr>
        <p:grpSpPr>
          <a:xfrm>
            <a:off x="10328936" y="6242390"/>
            <a:ext cx="1871531" cy="642611"/>
            <a:chOff x="8064500" y="4790414"/>
            <a:chExt cx="1083150" cy="371911"/>
          </a:xfrm>
        </p:grpSpPr>
        <p:sp>
          <p:nvSpPr>
            <p:cNvPr id="9" name="Forma libre 8">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dirty="0">
              <a:solidFill>
                <a:schemeClr val="bg1"/>
              </a:solidFill>
            </a:endParaRPr>
          </a:p>
        </p:txBody>
      </p:sp>
    </p:spTree>
    <p:extLst>
      <p:ext uri="{BB962C8B-B14F-4D97-AF65-F5344CB8AC3E}">
        <p14:creationId xmlns:p14="http://schemas.microsoft.com/office/powerpoint/2010/main" val="31569224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in nada">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extLst>
              <p:ext uri="{D42A27DB-BD31-4B8C-83A1-F6EECF244321}">
                <p14:modId xmlns:p14="http://schemas.microsoft.com/office/powerpoint/2010/main" val="2113488895"/>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58562"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5"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6"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spTree>
    <p:extLst>
      <p:ext uri="{BB962C8B-B14F-4D97-AF65-F5344CB8AC3E}">
        <p14:creationId xmlns:p14="http://schemas.microsoft.com/office/powerpoint/2010/main" val="39122991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 Texto estándar">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236652"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0"/>
            <a:ext cx="211667"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7" b="0" i="0" baseline="0" dirty="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1"/>
            <a:ext cx="11519451" cy="919343"/>
          </a:xfrm>
          <a:prstGeom prst="rect">
            <a:avLst/>
          </a:prstGeom>
        </p:spPr>
        <p:txBody>
          <a:bodyPr vert="horz" lIns="0" tIns="0" rIns="0" bIns="0" rtlCol="0" anchor="t">
            <a:noAutofit/>
          </a:bodyPr>
          <a:lstStyle>
            <a:lvl1pPr>
              <a:defRPr sz="2667"/>
            </a:lvl1pPr>
          </a:lstStyle>
          <a:p>
            <a:r>
              <a:rPr lang="es-ES" dirty="0"/>
              <a:t>Haga clic para modificar el título de esta página, cuentas con dos líneas para títulos extensos</a:t>
            </a:r>
            <a:endParaRPr lang="en-US" dirty="0"/>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67"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5416"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dirty="0"/>
              <a:t>Editar el estilo de texto del patrón</a:t>
            </a:r>
          </a:p>
        </p:txBody>
      </p:sp>
      <p:grpSp>
        <p:nvGrpSpPr>
          <p:cNvPr id="6" name="Grupo 5"/>
          <p:cNvGrpSpPr/>
          <p:nvPr userDrawn="1"/>
        </p:nvGrpSpPr>
        <p:grpSpPr>
          <a:xfrm>
            <a:off x="10328936" y="6242389"/>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9"/>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9"/>
            </a:p>
          </p:txBody>
        </p:sp>
      </p:grpSp>
      <p:pic>
        <p:nvPicPr>
          <p:cNvPr id="11" name="Imagen 10"/>
          <p:cNvPicPr>
            <a:picLocks noChangeAspect="1"/>
          </p:cNvPicPr>
          <p:nvPr userDrawn="1"/>
        </p:nvPicPr>
        <p:blipFill>
          <a:blip r:embed="rId7">
            <a:lum/>
          </a:blip>
          <a:stretch>
            <a:fillRect/>
          </a:stretch>
        </p:blipFill>
        <p:spPr>
          <a:xfrm>
            <a:off x="8887255" y="6540533"/>
            <a:ext cx="1145183" cy="248840"/>
          </a:xfrm>
          <a:prstGeom prst="rect">
            <a:avLst/>
          </a:prstGeom>
        </p:spPr>
      </p:pic>
      <p:sp>
        <p:nvSpPr>
          <p:cNvPr id="12"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920" tIns="60960" rIns="121920" bIns="60960" numCol="1" anchor="t" anchorCtr="0" compatLnSpc="1">
            <a:prstTxWarp prst="textNoShape">
              <a:avLst/>
            </a:prstTxWarp>
          </a:bodyPr>
          <a:lstStyle/>
          <a:p>
            <a:endParaRPr lang="es-ES" sz="2399"/>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2"/>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7" smtClean="0">
                <a:solidFill>
                  <a:schemeClr val="bg1"/>
                </a:solidFill>
              </a:rPr>
              <a:pPr algn="r"/>
              <a:t>‹Nº›</a:t>
            </a:fld>
            <a:endParaRPr lang="es-ES" sz="1067" dirty="0">
              <a:solidFill>
                <a:schemeClr val="bg1"/>
              </a:solidFill>
            </a:endParaRPr>
          </a:p>
        </p:txBody>
      </p:sp>
    </p:spTree>
    <p:extLst>
      <p:ext uri="{BB962C8B-B14F-4D97-AF65-F5344CB8AC3E}">
        <p14:creationId xmlns:p14="http://schemas.microsoft.com/office/powerpoint/2010/main" val="2257823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erre">
    <p:bg>
      <p:bgPr>
        <a:solidFill>
          <a:schemeClr val="bg2"/>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404837" y="712437"/>
            <a:ext cx="7553833" cy="714581"/>
          </a:xfrm>
          <a:prstGeom prst="rect">
            <a:avLst/>
          </a:prstGeom>
        </p:spPr>
        <p:txBody>
          <a:bodyPr vert="horz" lIns="0" tIns="0" rIns="0" bIns="0" rtlCol="0" anchor="t">
            <a:noAutofit/>
          </a:bodyPr>
          <a:lstStyle>
            <a:lvl1pPr>
              <a:defRPr sz="5330" b="0" i="0">
                <a:solidFill>
                  <a:schemeClr val="tx1"/>
                </a:solidFill>
                <a:latin typeface="Playfair Display" pitchFamily="2" charset="77"/>
              </a:defRPr>
            </a:lvl1pPr>
          </a:lstStyle>
          <a:p>
            <a:r>
              <a:rPr lang="es-ES" dirty="0"/>
              <a:t>Gracias!</a:t>
            </a:r>
            <a:endParaRPr lang="en-US" dirty="0"/>
          </a:p>
        </p:txBody>
      </p:sp>
      <p:sp>
        <p:nvSpPr>
          <p:cNvPr id="3" name="Rectángulo 3">
            <a:extLst>
              <a:ext uri="{FF2B5EF4-FFF2-40B4-BE49-F238E27FC236}">
                <a16:creationId xmlns:a16="http://schemas.microsoft.com/office/drawing/2014/main" id="{A1E39811-A34B-AD46-8ACC-A06DB4D267D0}"/>
              </a:ext>
            </a:extLst>
          </p:cNvPr>
          <p:cNvSpPr/>
          <p:nvPr userDrawn="1"/>
        </p:nvSpPr>
        <p:spPr>
          <a:xfrm>
            <a:off x="7744691" y="3699164"/>
            <a:ext cx="2575779" cy="3810000"/>
          </a:xfrm>
          <a:custGeom>
            <a:avLst/>
            <a:gdLst>
              <a:gd name="connsiteX0" fmla="*/ 0 w 1569027"/>
              <a:gd name="connsiteY0" fmla="*/ 0 h 2857500"/>
              <a:gd name="connsiteX1" fmla="*/ 1569027 w 1569027"/>
              <a:gd name="connsiteY1" fmla="*/ 0 h 2857500"/>
              <a:gd name="connsiteX2" fmla="*/ 1569027 w 1569027"/>
              <a:gd name="connsiteY2" fmla="*/ 2857500 h 2857500"/>
              <a:gd name="connsiteX3" fmla="*/ 0 w 1569027"/>
              <a:gd name="connsiteY3" fmla="*/ 2857500 h 2857500"/>
              <a:gd name="connsiteX4" fmla="*/ 0 w 1569027"/>
              <a:gd name="connsiteY4" fmla="*/ 0 h 2857500"/>
              <a:gd name="connsiteX0" fmla="*/ 0 w 1569027"/>
              <a:gd name="connsiteY0" fmla="*/ 0 h 2857500"/>
              <a:gd name="connsiteX1" fmla="*/ 1558636 w 1569027"/>
              <a:gd name="connsiteY1" fmla="*/ 467591 h 2857500"/>
              <a:gd name="connsiteX2" fmla="*/ 1569027 w 1569027"/>
              <a:gd name="connsiteY2" fmla="*/ 2857500 h 2857500"/>
              <a:gd name="connsiteX3" fmla="*/ 0 w 1569027"/>
              <a:gd name="connsiteY3" fmla="*/ 2857500 h 2857500"/>
              <a:gd name="connsiteX4" fmla="*/ 0 w 1569027"/>
              <a:gd name="connsiteY4" fmla="*/ 0 h 2857500"/>
              <a:gd name="connsiteX0" fmla="*/ 0 w 1610767"/>
              <a:gd name="connsiteY0" fmla="*/ 0 h 2857500"/>
              <a:gd name="connsiteX1" fmla="*/ 1610590 w 1610767"/>
              <a:gd name="connsiteY1" fmla="*/ 477982 h 2857500"/>
              <a:gd name="connsiteX2" fmla="*/ 1569027 w 1610767"/>
              <a:gd name="connsiteY2" fmla="*/ 2857500 h 2857500"/>
              <a:gd name="connsiteX3" fmla="*/ 0 w 1610767"/>
              <a:gd name="connsiteY3" fmla="*/ 2857500 h 2857500"/>
              <a:gd name="connsiteX4" fmla="*/ 0 w 1610767"/>
              <a:gd name="connsiteY4" fmla="*/ 0 h 285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767" h="2857500">
                <a:moveTo>
                  <a:pt x="0" y="0"/>
                </a:moveTo>
                <a:lnTo>
                  <a:pt x="1610590" y="477982"/>
                </a:lnTo>
                <a:cubicBezTo>
                  <a:pt x="1614054" y="1274618"/>
                  <a:pt x="1565563" y="2060864"/>
                  <a:pt x="1569027" y="2857500"/>
                </a:cubicBezTo>
                <a:lnTo>
                  <a:pt x="0" y="285750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4" name="Rectángulo 4">
            <a:extLst>
              <a:ext uri="{FF2B5EF4-FFF2-40B4-BE49-F238E27FC236}">
                <a16:creationId xmlns:a16="http://schemas.microsoft.com/office/drawing/2014/main" id="{A3F9223B-685F-2843-9227-57F23C3FCEB4}"/>
              </a:ext>
            </a:extLst>
          </p:cNvPr>
          <p:cNvSpPr/>
          <p:nvPr userDrawn="1"/>
        </p:nvSpPr>
        <p:spPr>
          <a:xfrm>
            <a:off x="10128451" y="2715495"/>
            <a:ext cx="1010606" cy="4793673"/>
          </a:xfrm>
          <a:custGeom>
            <a:avLst/>
            <a:gdLst>
              <a:gd name="connsiteX0" fmla="*/ 0 w 985405"/>
              <a:gd name="connsiteY0" fmla="*/ 0 h 3595255"/>
              <a:gd name="connsiteX1" fmla="*/ 985405 w 985405"/>
              <a:gd name="connsiteY1" fmla="*/ 0 h 3595255"/>
              <a:gd name="connsiteX2" fmla="*/ 985405 w 985405"/>
              <a:gd name="connsiteY2" fmla="*/ 3595255 h 3595255"/>
              <a:gd name="connsiteX3" fmla="*/ 0 w 985405"/>
              <a:gd name="connsiteY3" fmla="*/ 3595255 h 3595255"/>
              <a:gd name="connsiteX4" fmla="*/ 0 w 985405"/>
              <a:gd name="connsiteY4" fmla="*/ 0 h 3595255"/>
              <a:gd name="connsiteX0" fmla="*/ 0 w 985405"/>
              <a:gd name="connsiteY0" fmla="*/ 0 h 3595255"/>
              <a:gd name="connsiteX1" fmla="*/ 985405 w 985405"/>
              <a:gd name="connsiteY1" fmla="*/ 259773 h 3595255"/>
              <a:gd name="connsiteX2" fmla="*/ 985405 w 985405"/>
              <a:gd name="connsiteY2" fmla="*/ 3595255 h 3595255"/>
              <a:gd name="connsiteX3" fmla="*/ 0 w 985405"/>
              <a:gd name="connsiteY3" fmla="*/ 3595255 h 3595255"/>
              <a:gd name="connsiteX4" fmla="*/ 0 w 985405"/>
              <a:gd name="connsiteY4" fmla="*/ 0 h 3595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405" h="3595255">
                <a:moveTo>
                  <a:pt x="0" y="0"/>
                </a:moveTo>
                <a:lnTo>
                  <a:pt x="985405" y="259773"/>
                </a:lnTo>
                <a:lnTo>
                  <a:pt x="985405" y="3595255"/>
                </a:lnTo>
                <a:lnTo>
                  <a:pt x="0" y="3595255"/>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5" name="Rectángulo 8">
            <a:extLst>
              <a:ext uri="{FF2B5EF4-FFF2-40B4-BE49-F238E27FC236}">
                <a16:creationId xmlns:a16="http://schemas.microsoft.com/office/drawing/2014/main" id="{3E974AAD-8F9B-2E42-A5FB-13D764EAA100}"/>
              </a:ext>
            </a:extLst>
          </p:cNvPr>
          <p:cNvSpPr/>
          <p:nvPr userDrawn="1"/>
        </p:nvSpPr>
        <p:spPr>
          <a:xfrm>
            <a:off x="10992544" y="1288475"/>
            <a:ext cx="1383028" cy="6220692"/>
          </a:xfrm>
          <a:custGeom>
            <a:avLst/>
            <a:gdLst>
              <a:gd name="connsiteX0" fmla="*/ 0 w 1289338"/>
              <a:gd name="connsiteY0" fmla="*/ 0 h 4665519"/>
              <a:gd name="connsiteX1" fmla="*/ 1289338 w 1289338"/>
              <a:gd name="connsiteY1" fmla="*/ 0 h 4665519"/>
              <a:gd name="connsiteX2" fmla="*/ 1289338 w 1289338"/>
              <a:gd name="connsiteY2" fmla="*/ 4665519 h 4665519"/>
              <a:gd name="connsiteX3" fmla="*/ 0 w 1289338"/>
              <a:gd name="connsiteY3" fmla="*/ 4665519 h 4665519"/>
              <a:gd name="connsiteX4" fmla="*/ 0 w 1289338"/>
              <a:gd name="connsiteY4" fmla="*/ 0 h 4665519"/>
              <a:gd name="connsiteX0" fmla="*/ 0 w 1289338"/>
              <a:gd name="connsiteY0" fmla="*/ 0 h 4665519"/>
              <a:gd name="connsiteX1" fmla="*/ 1278947 w 1289338"/>
              <a:gd name="connsiteY1" fmla="*/ 394854 h 4665519"/>
              <a:gd name="connsiteX2" fmla="*/ 1289338 w 1289338"/>
              <a:gd name="connsiteY2" fmla="*/ 4665519 h 4665519"/>
              <a:gd name="connsiteX3" fmla="*/ 0 w 1289338"/>
              <a:gd name="connsiteY3" fmla="*/ 4665519 h 4665519"/>
              <a:gd name="connsiteX4" fmla="*/ 0 w 1289338"/>
              <a:gd name="connsiteY4" fmla="*/ 0 h 4665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338" h="4665519">
                <a:moveTo>
                  <a:pt x="0" y="0"/>
                </a:moveTo>
                <a:lnTo>
                  <a:pt x="1278947" y="394854"/>
                </a:lnTo>
                <a:cubicBezTo>
                  <a:pt x="1282411" y="1818409"/>
                  <a:pt x="1285874" y="3241964"/>
                  <a:pt x="1289338" y="4665519"/>
                </a:cubicBezTo>
                <a:lnTo>
                  <a:pt x="0" y="4665519"/>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pic>
        <p:nvPicPr>
          <p:cNvPr id="6" name="Imagen 5"/>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7"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Tree>
    <p:extLst>
      <p:ext uri="{BB962C8B-B14F-4D97-AF65-F5344CB8AC3E}">
        <p14:creationId xmlns:p14="http://schemas.microsoft.com/office/powerpoint/2010/main" val="3181131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parata n1. Grafito">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1592921"/>
            <a:ext cx="6951931"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dirty="0"/>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dirty="0">
              <a:solidFill>
                <a:schemeClr val="bg1"/>
              </a:solidFill>
            </a:endParaRPr>
          </a:p>
        </p:txBody>
      </p:sp>
      <p:pic>
        <p:nvPicPr>
          <p:cNvPr id="15" name="Imagen 14"/>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5B101F9E-64AF-FC48-B2A1-F70779554AB4}"/>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2934861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parata n1. Piel">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2" y="1592921"/>
            <a:ext cx="6938076"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dirty="0"/>
              <a:t>Nº</a:t>
            </a:r>
          </a:p>
        </p:txBody>
      </p:sp>
      <p:sp>
        <p:nvSpPr>
          <p:cNvPr id="9"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‹Nº›</a:t>
            </a:fld>
            <a:endParaRPr lang="es-ES" sz="1066" dirty="0">
              <a:solidFill>
                <a:schemeClr val="tx1"/>
              </a:solidFill>
            </a:endParaRPr>
          </a:p>
        </p:txBody>
      </p:sp>
      <p:pic>
        <p:nvPicPr>
          <p:cNvPr id="15" name="Imagen 14"/>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11" name="Freeform 5">
            <a:extLst>
              <a:ext uri="{FF2B5EF4-FFF2-40B4-BE49-F238E27FC236}">
                <a16:creationId xmlns:a16="http://schemas.microsoft.com/office/drawing/2014/main" id="{78611A90-5661-7849-85C4-60F38E37590D}"/>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3656999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parata n1. Amarillo">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dirty="0"/>
              <a:t>Nº</a:t>
            </a:r>
          </a:p>
        </p:txBody>
      </p:sp>
      <p:sp>
        <p:nvSpPr>
          <p:cNvPr id="9"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‹Nº›</a:t>
            </a:fld>
            <a:endParaRPr lang="es-ES" sz="1066" dirty="0">
              <a:solidFill>
                <a:schemeClr val="tx1"/>
              </a:solidFill>
            </a:endParaRPr>
          </a:p>
        </p:txBody>
      </p:sp>
      <p:pic>
        <p:nvPicPr>
          <p:cNvPr id="15" name="Imagen 14"/>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11" name="Freeform 5">
            <a:extLst>
              <a:ext uri="{FF2B5EF4-FFF2-40B4-BE49-F238E27FC236}">
                <a16:creationId xmlns:a16="http://schemas.microsoft.com/office/drawing/2014/main" id="{57625A35-6F69-D543-BA04-C64550EF3B02}"/>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2835004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parata n1. Naranja">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dirty="0"/>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‹Nº›</a:t>
            </a:fld>
            <a:endParaRPr lang="es-ES" sz="1066" dirty="0">
              <a:solidFill>
                <a:schemeClr val="bg1"/>
              </a:solidFill>
            </a:endParaRPr>
          </a:p>
        </p:txBody>
      </p:sp>
      <p:pic>
        <p:nvPicPr>
          <p:cNvPr id="15" name="Imagen 14"/>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26E4C2C5-0D36-E34C-9E34-75AB96E1F27C}"/>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1528200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6787546"/>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98" r:id="rId4"/>
    <p:sldLayoutId id="2147483771" r:id="rId5"/>
    <p:sldLayoutId id="2147483748" r:id="rId6"/>
    <p:sldLayoutId id="2147483749" r:id="rId7"/>
    <p:sldLayoutId id="2147483735" r:id="rId8"/>
    <p:sldLayoutId id="2147483736" r:id="rId9"/>
    <p:sldLayoutId id="2147483737" r:id="rId10"/>
    <p:sldLayoutId id="2147483738" r:id="rId11"/>
    <p:sldLayoutId id="2147483739" r:id="rId12"/>
    <p:sldLayoutId id="214748374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46"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678" r:id="rId31"/>
    <p:sldLayoutId id="2147483790" r:id="rId32"/>
    <p:sldLayoutId id="2147483669" r:id="rId33"/>
    <p:sldLayoutId id="2147483789" r:id="rId34"/>
    <p:sldLayoutId id="2147483685" r:id="rId35"/>
    <p:sldLayoutId id="2147483792" r:id="rId36"/>
    <p:sldLayoutId id="2147483693" r:id="rId37"/>
    <p:sldLayoutId id="2147483793" r:id="rId38"/>
    <p:sldLayoutId id="2147483701" r:id="rId39"/>
    <p:sldLayoutId id="2147483794" r:id="rId40"/>
    <p:sldLayoutId id="2147483785" r:id="rId41"/>
    <p:sldLayoutId id="2147483795" r:id="rId42"/>
    <p:sldLayoutId id="2147483788" r:id="rId43"/>
    <p:sldLayoutId id="2147483799" r:id="rId44"/>
  </p:sldLayoutIdLst>
  <p:hf hdr="0" ftr="0" dt="0"/>
  <p:txStyles>
    <p:titleStyle>
      <a:lvl1pPr algn="l" defTabSz="913897" rtl="0" eaLnBrk="1" latinLnBrk="0" hangingPunct="1">
        <a:lnSpc>
          <a:spcPct val="90000"/>
        </a:lnSpc>
        <a:spcBef>
          <a:spcPct val="0"/>
        </a:spcBef>
        <a:buNone/>
        <a:defRPr sz="4664" kern="1200">
          <a:solidFill>
            <a:schemeClr val="tx1"/>
          </a:solidFill>
          <a:latin typeface="Playfair Display" pitchFamily="2" charset="77"/>
          <a:ea typeface="+mj-ea"/>
          <a:cs typeface="+mj-cs"/>
        </a:defRPr>
      </a:lvl1pPr>
    </p:titleStyle>
    <p:bodyStyle>
      <a:lvl1pPr marL="228474" indent="-228474" algn="l" defTabSz="913897" rtl="0" eaLnBrk="1" latinLnBrk="0" hangingPunct="1">
        <a:lnSpc>
          <a:spcPct val="90000"/>
        </a:lnSpc>
        <a:spcBef>
          <a:spcPts val="999"/>
        </a:spcBef>
        <a:buFont typeface="Arial" panose="020B0604020202020204" pitchFamily="34" charset="0"/>
        <a:buChar char="•"/>
        <a:defRPr sz="1999" b="0" i="0" kern="1200">
          <a:solidFill>
            <a:schemeClr val="tx1"/>
          </a:solidFill>
          <a:latin typeface="Soho Gothic Pro Light" panose="020B0303030504020204" pitchFamily="34" charset="77"/>
          <a:ea typeface="+mn-ea"/>
          <a:cs typeface="+mn-cs"/>
        </a:defRPr>
      </a:lvl1pPr>
      <a:lvl2pPr marL="685423" indent="-228474" algn="l" defTabSz="913897"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371" indent="-228474" algn="l" defTabSz="913897"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320"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268"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217"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166"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114"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063"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897" rtl="0" eaLnBrk="1" latinLnBrk="0" hangingPunct="1">
        <a:defRPr sz="1799" kern="1200">
          <a:solidFill>
            <a:schemeClr val="tx1"/>
          </a:solidFill>
          <a:latin typeface="+mn-lt"/>
          <a:ea typeface="+mn-ea"/>
          <a:cs typeface="+mn-cs"/>
        </a:defRPr>
      </a:lvl1pPr>
      <a:lvl2pPr marL="456949" algn="l" defTabSz="913897" rtl="0" eaLnBrk="1" latinLnBrk="0" hangingPunct="1">
        <a:defRPr sz="1799" kern="1200">
          <a:solidFill>
            <a:schemeClr val="tx1"/>
          </a:solidFill>
          <a:latin typeface="+mn-lt"/>
          <a:ea typeface="+mn-ea"/>
          <a:cs typeface="+mn-cs"/>
        </a:defRPr>
      </a:lvl2pPr>
      <a:lvl3pPr marL="913897" algn="l" defTabSz="913897" rtl="0" eaLnBrk="1" latinLnBrk="0" hangingPunct="1">
        <a:defRPr sz="1799" kern="1200">
          <a:solidFill>
            <a:schemeClr val="tx1"/>
          </a:solidFill>
          <a:latin typeface="+mn-lt"/>
          <a:ea typeface="+mn-ea"/>
          <a:cs typeface="+mn-cs"/>
        </a:defRPr>
      </a:lvl3pPr>
      <a:lvl4pPr marL="1370846" algn="l" defTabSz="913897" rtl="0" eaLnBrk="1" latinLnBrk="0" hangingPunct="1">
        <a:defRPr sz="1799" kern="1200">
          <a:solidFill>
            <a:schemeClr val="tx1"/>
          </a:solidFill>
          <a:latin typeface="+mn-lt"/>
          <a:ea typeface="+mn-ea"/>
          <a:cs typeface="+mn-cs"/>
        </a:defRPr>
      </a:lvl4pPr>
      <a:lvl5pPr marL="1827794" algn="l" defTabSz="913897" rtl="0" eaLnBrk="1" latinLnBrk="0" hangingPunct="1">
        <a:defRPr sz="1799" kern="1200">
          <a:solidFill>
            <a:schemeClr val="tx1"/>
          </a:solidFill>
          <a:latin typeface="+mn-lt"/>
          <a:ea typeface="+mn-ea"/>
          <a:cs typeface="+mn-cs"/>
        </a:defRPr>
      </a:lvl5pPr>
      <a:lvl6pPr marL="2284743" algn="l" defTabSz="913897" rtl="0" eaLnBrk="1" latinLnBrk="0" hangingPunct="1">
        <a:defRPr sz="1799" kern="1200">
          <a:solidFill>
            <a:schemeClr val="tx1"/>
          </a:solidFill>
          <a:latin typeface="+mn-lt"/>
          <a:ea typeface="+mn-ea"/>
          <a:cs typeface="+mn-cs"/>
        </a:defRPr>
      </a:lvl6pPr>
      <a:lvl7pPr marL="2741691" algn="l" defTabSz="913897" rtl="0" eaLnBrk="1" latinLnBrk="0" hangingPunct="1">
        <a:defRPr sz="1799" kern="1200">
          <a:solidFill>
            <a:schemeClr val="tx1"/>
          </a:solidFill>
          <a:latin typeface="+mn-lt"/>
          <a:ea typeface="+mn-ea"/>
          <a:cs typeface="+mn-cs"/>
        </a:defRPr>
      </a:lvl7pPr>
      <a:lvl8pPr marL="3198640" algn="l" defTabSz="913897" rtl="0" eaLnBrk="1" latinLnBrk="0" hangingPunct="1">
        <a:defRPr sz="1799" kern="1200">
          <a:solidFill>
            <a:schemeClr val="tx1"/>
          </a:solidFill>
          <a:latin typeface="+mn-lt"/>
          <a:ea typeface="+mn-ea"/>
          <a:cs typeface="+mn-cs"/>
        </a:defRPr>
      </a:lvl8pPr>
      <a:lvl9pPr marL="3655588" algn="l" defTabSz="913897"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225" userDrawn="1">
          <p15:clr>
            <a:srgbClr val="F26B43"/>
          </p15:clr>
        </p15:guide>
        <p15:guide id="4" orient="horz" pos="4035" userDrawn="1">
          <p15:clr>
            <a:srgbClr val="F26B43"/>
          </p15:clr>
        </p15:guide>
        <p15:guide id="6" pos="3840" userDrawn="1">
          <p15:clr>
            <a:srgbClr val="F26B43"/>
          </p15:clr>
        </p15:guide>
        <p15:guide id="10" pos="7469" userDrawn="1">
          <p15:clr>
            <a:srgbClr val="F26B43"/>
          </p15:clr>
        </p15:guide>
        <p15:guide id="15" pos="212" userDrawn="1">
          <p15:clr>
            <a:srgbClr val="F26B43"/>
          </p15:clr>
        </p15:guide>
        <p15:guide id="17" orient="horz" pos="769" userDrawn="1">
          <p15:clr>
            <a:srgbClr val="F26B43"/>
          </p15:clr>
        </p15:guide>
        <p15:guide id="18" orient="horz" pos="361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istio.io/latest/docs/reference/config/networking/destination-rule/#TrafficPolicy" TargetMode="External"/><Relationship Id="rId1" Type="http://schemas.openxmlformats.org/officeDocument/2006/relationships/slideLayout" Target="../slideLayouts/slideLayout44.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2.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2.xml"/><Relationship Id="rId5" Type="http://schemas.openxmlformats.org/officeDocument/2006/relationships/image" Target="../media/image52.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2.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tiff"/><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3.xml"/><Relationship Id="rId7" Type="http://schemas.openxmlformats.org/officeDocument/2006/relationships/image" Target="../media/image9.emf"/><Relationship Id="rId2" Type="http://schemas.openxmlformats.org/officeDocument/2006/relationships/tags" Target="../tags/tag32.xml"/><Relationship Id="rId1" Type="http://schemas.openxmlformats.org/officeDocument/2006/relationships/vmlDrawing" Target="../drawings/vmlDrawing16.vml"/><Relationship Id="rId6" Type="http://schemas.openxmlformats.org/officeDocument/2006/relationships/image" Target="../media/image6.emf"/><Relationship Id="rId11" Type="http://schemas.openxmlformats.org/officeDocument/2006/relationships/image" Target="../media/image13.emf"/><Relationship Id="rId5" Type="http://schemas.openxmlformats.org/officeDocument/2006/relationships/oleObject" Target="../embeddings/oleObject16.bin"/><Relationship Id="rId10" Type="http://schemas.openxmlformats.org/officeDocument/2006/relationships/image" Target="../media/image12.emf"/><Relationship Id="rId4" Type="http://schemas.openxmlformats.org/officeDocument/2006/relationships/slideLayout" Target="../slideLayouts/slideLayout44.xml"/><Relationship Id="rId9" Type="http://schemas.openxmlformats.org/officeDocument/2006/relationships/image" Target="../media/image11.emf"/></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8" Type="http://schemas.openxmlformats.org/officeDocument/2006/relationships/image" Target="../media/image65.png"/><Relationship Id="rId13" Type="http://schemas.microsoft.com/office/2007/relationships/hdphoto" Target="../media/hdphoto1.wdp"/><Relationship Id="rId3" Type="http://schemas.openxmlformats.org/officeDocument/2006/relationships/tags" Target="../tags/tag35.xml"/><Relationship Id="rId7" Type="http://schemas.openxmlformats.org/officeDocument/2006/relationships/image" Target="../media/image64.png"/><Relationship Id="rId12" Type="http://schemas.openxmlformats.org/officeDocument/2006/relationships/image" Target="../media/image68.png"/><Relationship Id="rId2" Type="http://schemas.openxmlformats.org/officeDocument/2006/relationships/tags" Target="../tags/tag34.xml"/><Relationship Id="rId1" Type="http://schemas.openxmlformats.org/officeDocument/2006/relationships/vmlDrawing" Target="../drawings/vmlDrawing17.vml"/><Relationship Id="rId6" Type="http://schemas.openxmlformats.org/officeDocument/2006/relationships/image" Target="../media/image6.emf"/><Relationship Id="rId11" Type="http://schemas.openxmlformats.org/officeDocument/2006/relationships/image" Target="../media/image67.png"/><Relationship Id="rId5" Type="http://schemas.openxmlformats.org/officeDocument/2006/relationships/oleObject" Target="../embeddings/oleObject17.bin"/><Relationship Id="rId10" Type="http://schemas.openxmlformats.org/officeDocument/2006/relationships/hyperlink" Target="mailto:jsantosa@minsait.com" TargetMode="External"/><Relationship Id="rId4" Type="http://schemas.openxmlformats.org/officeDocument/2006/relationships/slideLayout" Target="../slideLayouts/slideLayout32.xml"/><Relationship Id="rId9" Type="http://schemas.openxmlformats.org/officeDocument/2006/relationships/image" Target="../media/image66.png"/></Relationships>
</file>

<file path=ppt/slides/_rels/slide34.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2.xml"/><Relationship Id="rId4" Type="http://schemas.openxmlformats.org/officeDocument/2006/relationships/image" Target="../media/image16.tiff"/></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3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tiff"/><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n 26">
            <a:extLst>
              <a:ext uri="{FF2B5EF4-FFF2-40B4-BE49-F238E27FC236}">
                <a16:creationId xmlns:a16="http://schemas.microsoft.com/office/drawing/2014/main" id="{47308D0D-EB6E-E049-AADC-1CFC1232217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48136" y="-1793380"/>
            <a:ext cx="14688819" cy="8640960"/>
          </a:xfrm>
          <a:prstGeom prst="rect">
            <a:avLst/>
          </a:prstGeom>
        </p:spPr>
      </p:pic>
      <p:sp>
        <p:nvSpPr>
          <p:cNvPr id="11" name="Marcador de contenido 10">
            <a:extLst>
              <a:ext uri="{FF2B5EF4-FFF2-40B4-BE49-F238E27FC236}">
                <a16:creationId xmlns:a16="http://schemas.microsoft.com/office/drawing/2014/main" id="{CADB838D-94AC-C545-9C3D-3E09738A3753}"/>
              </a:ext>
            </a:extLst>
          </p:cNvPr>
          <p:cNvSpPr>
            <a:spLocks noGrp="1"/>
          </p:cNvSpPr>
          <p:nvPr>
            <p:ph sz="quarter" idx="10"/>
          </p:nvPr>
        </p:nvSpPr>
        <p:spPr>
          <a:xfrm>
            <a:off x="336001" y="3426624"/>
            <a:ext cx="5651500" cy="290408"/>
          </a:xfrm>
        </p:spPr>
        <p:txBody>
          <a:bodyPr>
            <a:normAutofit fontScale="25000" lnSpcReduction="20000"/>
          </a:bodyPr>
          <a:lstStyle/>
          <a:p>
            <a:r>
              <a:rPr lang="es-ES" dirty="0"/>
              <a:t>Presentación y propuesta de valor</a:t>
            </a:r>
          </a:p>
          <a:p>
            <a:endParaRPr lang="es-ES" sz="1467" dirty="0"/>
          </a:p>
          <a:p>
            <a:r>
              <a:rPr lang="es-ES" sz="1467" dirty="0"/>
              <a:t>Junio 2019</a:t>
            </a:r>
          </a:p>
        </p:txBody>
      </p:sp>
      <p:sp>
        <p:nvSpPr>
          <p:cNvPr id="29" name="Forma libre 28">
            <a:extLst>
              <a:ext uri="{FF2B5EF4-FFF2-40B4-BE49-F238E27FC236}">
                <a16:creationId xmlns:a16="http://schemas.microsoft.com/office/drawing/2014/main" id="{6961B739-42D0-484D-8B86-C34D5FC3AF7E}"/>
              </a:ext>
            </a:extLst>
          </p:cNvPr>
          <p:cNvSpPr/>
          <p:nvPr/>
        </p:nvSpPr>
        <p:spPr>
          <a:xfrm rot="10800000" flipH="1">
            <a:off x="6461441" y="-4797232"/>
            <a:ext cx="6684900" cy="9594464"/>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sp>
        <p:nvSpPr>
          <p:cNvPr id="30" name="Forma libre 29">
            <a:extLst>
              <a:ext uri="{FF2B5EF4-FFF2-40B4-BE49-F238E27FC236}">
                <a16:creationId xmlns:a16="http://schemas.microsoft.com/office/drawing/2014/main" id="{715D7876-9BD1-534F-BFE4-B2BC459315DD}"/>
              </a:ext>
            </a:extLst>
          </p:cNvPr>
          <p:cNvSpPr/>
          <p:nvPr/>
        </p:nvSpPr>
        <p:spPr>
          <a:xfrm rot="10800000" flipH="1">
            <a:off x="5753859" y="-5328968"/>
            <a:ext cx="6684900" cy="9594464"/>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sp>
        <p:nvSpPr>
          <p:cNvPr id="31" name="Forma libre 30">
            <a:extLst>
              <a:ext uri="{FF2B5EF4-FFF2-40B4-BE49-F238E27FC236}">
                <a16:creationId xmlns:a16="http://schemas.microsoft.com/office/drawing/2014/main" id="{54EF004F-E5A2-CD44-BBED-3B706C8EAFAA}"/>
              </a:ext>
            </a:extLst>
          </p:cNvPr>
          <p:cNvSpPr/>
          <p:nvPr/>
        </p:nvSpPr>
        <p:spPr>
          <a:xfrm rot="10800000" flipH="1">
            <a:off x="4588684" y="-10521205"/>
            <a:ext cx="10177131" cy="14606668"/>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sp>
        <p:nvSpPr>
          <p:cNvPr id="32" name="Título 9">
            <a:extLst>
              <a:ext uri="{FF2B5EF4-FFF2-40B4-BE49-F238E27FC236}">
                <a16:creationId xmlns:a16="http://schemas.microsoft.com/office/drawing/2014/main" id="{7D0F4E9E-D4B3-B547-A9DC-4D8880C9F46D}"/>
              </a:ext>
            </a:extLst>
          </p:cNvPr>
          <p:cNvSpPr>
            <a:spLocks noGrp="1"/>
          </p:cNvSpPr>
          <p:nvPr>
            <p:ph type="title"/>
          </p:nvPr>
        </p:nvSpPr>
        <p:spPr>
          <a:xfrm>
            <a:off x="322267" y="1569562"/>
            <a:ext cx="5557710" cy="1648341"/>
          </a:xfrm>
        </p:spPr>
        <p:txBody>
          <a:bodyPr/>
          <a:lstStyle/>
          <a:p>
            <a:r>
              <a:rPr lang="es-ES" dirty="0" err="1"/>
              <a:t>Istio</a:t>
            </a:r>
            <a:r>
              <a:rPr lang="es-ES" dirty="0"/>
              <a:t/>
            </a:r>
            <a:br>
              <a:rPr lang="es-ES" dirty="0"/>
            </a:br>
            <a:r>
              <a:rPr lang="es-ES" sz="1867" dirty="0"/>
              <a:t>Conecta, gestiona y </a:t>
            </a:r>
            <a:r>
              <a:rPr lang="es-ES" sz="1867" dirty="0" err="1"/>
              <a:t>securiza</a:t>
            </a:r>
            <a:r>
              <a:rPr lang="es-ES" sz="1867" dirty="0"/>
              <a:t> </a:t>
            </a:r>
            <a:r>
              <a:rPr lang="es-ES" sz="1867" dirty="0" err="1"/>
              <a:t>Microservicios</a:t>
            </a:r>
            <a:r>
              <a:rPr lang="es-ES" sz="1867" dirty="0"/>
              <a:t> con </a:t>
            </a:r>
            <a:r>
              <a:rPr lang="es-ES" sz="1867" dirty="0" err="1"/>
              <a:t>Service</a:t>
            </a:r>
            <a:r>
              <a:rPr lang="es-ES" sz="1867" dirty="0"/>
              <a:t> </a:t>
            </a:r>
            <a:r>
              <a:rPr lang="es-ES" sz="1867" dirty="0" err="1"/>
              <a:t>Mesh</a:t>
            </a:r>
            <a:endParaRPr lang="es-ES" dirty="0"/>
          </a:p>
        </p:txBody>
      </p:sp>
    </p:spTree>
    <p:extLst>
      <p:ext uri="{BB962C8B-B14F-4D97-AF65-F5344CB8AC3E}">
        <p14:creationId xmlns:p14="http://schemas.microsoft.com/office/powerpoint/2010/main" val="775527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6000" y="649095"/>
            <a:ext cx="11519451" cy="475649"/>
          </a:xfrm>
        </p:spPr>
        <p:txBody>
          <a:bodyPr/>
          <a:lstStyle/>
          <a:p>
            <a:r>
              <a:rPr lang="es-ES" sz="2667" dirty="0" err="1"/>
              <a:t>Service</a:t>
            </a:r>
            <a:r>
              <a:rPr lang="es-ES" sz="2667" dirty="0"/>
              <a:t> </a:t>
            </a:r>
            <a:r>
              <a:rPr lang="es-ES" sz="2667" dirty="0" err="1"/>
              <a:t>Mesh</a:t>
            </a:r>
            <a:endParaRPr lang="es-ES" sz="2667" dirty="0"/>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sp>
        <p:nvSpPr>
          <p:cNvPr id="15" name="CuadroTexto 222">
            <a:extLst>
              <a:ext uri="{FF2B5EF4-FFF2-40B4-BE49-F238E27FC236}">
                <a16:creationId xmlns:a16="http://schemas.microsoft.com/office/drawing/2014/main" id="{9929A568-9B98-6240-85E3-270DDF61474A}"/>
              </a:ext>
            </a:extLst>
          </p:cNvPr>
          <p:cNvSpPr txBox="1"/>
          <p:nvPr/>
        </p:nvSpPr>
        <p:spPr>
          <a:xfrm>
            <a:off x="2855640" y="1662871"/>
            <a:ext cx="8208912" cy="1512168"/>
          </a:xfrm>
          <a:prstGeom prst="rect">
            <a:avLst/>
          </a:prstGeom>
          <a:ln>
            <a:noFill/>
          </a:ln>
        </p:spPr>
        <p:txBody>
          <a:bodyPr vert="horz" wrap="square" lIns="91440" tIns="45720" rIns="91440" bIns="45720" rtlCol="0" anchor="t">
            <a:noAutofit/>
          </a:bodyPr>
          <a:lstStyle/>
          <a:p>
            <a:pPr algn="just">
              <a:spcAft>
                <a:spcPts val="1800"/>
              </a:spcAft>
            </a:pPr>
            <a:r>
              <a:rPr lang="es-ES" sz="1600" dirty="0">
                <a:latin typeface="+mj-lt"/>
                <a:cs typeface="Soho Gothic Pro"/>
              </a:rPr>
              <a:t>Un </a:t>
            </a:r>
            <a:r>
              <a:rPr lang="es-ES" sz="1600" b="1" dirty="0" err="1">
                <a:latin typeface="+mj-lt"/>
                <a:cs typeface="Soho Gothic Pro"/>
              </a:rPr>
              <a:t>Service</a:t>
            </a:r>
            <a:r>
              <a:rPr lang="es-ES" sz="1600" b="1" dirty="0">
                <a:latin typeface="+mj-lt"/>
                <a:cs typeface="Soho Gothic Pro"/>
              </a:rPr>
              <a:t> </a:t>
            </a:r>
            <a:r>
              <a:rPr lang="es-ES" sz="1600" b="1" dirty="0" err="1">
                <a:latin typeface="+mj-lt"/>
                <a:cs typeface="Soho Gothic Pro"/>
              </a:rPr>
              <a:t>Mesh</a:t>
            </a:r>
            <a:r>
              <a:rPr lang="es-ES" sz="1600" b="1" dirty="0">
                <a:latin typeface="+mj-lt"/>
                <a:cs typeface="Soho Gothic Pro"/>
              </a:rPr>
              <a:t> </a:t>
            </a:r>
            <a:r>
              <a:rPr lang="es-ES" sz="1600" dirty="0">
                <a:latin typeface="+mj-lt"/>
                <a:cs typeface="Soho Gothic Pro"/>
              </a:rPr>
              <a:t>es una capa de infraestructura que controla y observa la comunicación entre servicios. Añade capacidades como </a:t>
            </a:r>
            <a:r>
              <a:rPr lang="es-ES" sz="1600" b="1" dirty="0">
                <a:latin typeface="+mj-lt"/>
                <a:cs typeface="Soho Gothic Pro"/>
              </a:rPr>
              <a:t>Gestión de Tráfico</a:t>
            </a:r>
            <a:r>
              <a:rPr lang="es-ES" sz="1600" dirty="0">
                <a:latin typeface="+mj-lt"/>
                <a:cs typeface="Soho Gothic Pro"/>
              </a:rPr>
              <a:t>, </a:t>
            </a:r>
            <a:r>
              <a:rPr lang="es-ES" sz="1600" b="1" dirty="0" err="1">
                <a:latin typeface="+mj-lt"/>
                <a:cs typeface="Soho Gothic Pro"/>
              </a:rPr>
              <a:t>Service</a:t>
            </a:r>
            <a:r>
              <a:rPr lang="es-ES" sz="1600" b="1" dirty="0">
                <a:latin typeface="+mj-lt"/>
                <a:cs typeface="Soho Gothic Pro"/>
              </a:rPr>
              <a:t> Discovery</a:t>
            </a:r>
            <a:r>
              <a:rPr lang="es-ES" sz="1600" dirty="0">
                <a:latin typeface="+mj-lt"/>
                <a:cs typeface="Soho Gothic Pro"/>
              </a:rPr>
              <a:t>, </a:t>
            </a:r>
            <a:r>
              <a:rPr lang="es-ES" sz="1600" b="1" dirty="0">
                <a:latin typeface="+mj-lt"/>
                <a:cs typeface="Soho Gothic Pro"/>
              </a:rPr>
              <a:t>Balanceo de carga</a:t>
            </a:r>
            <a:r>
              <a:rPr lang="es-ES" sz="1600" dirty="0">
                <a:latin typeface="+mj-lt"/>
                <a:cs typeface="Soho Gothic Pro"/>
              </a:rPr>
              <a:t>, </a:t>
            </a:r>
            <a:r>
              <a:rPr lang="es-ES" sz="1600" b="1" dirty="0" err="1">
                <a:latin typeface="+mj-lt"/>
                <a:cs typeface="Soho Gothic Pro"/>
              </a:rPr>
              <a:t>Resilencia</a:t>
            </a:r>
            <a:r>
              <a:rPr lang="es-ES" sz="1600" b="1" dirty="0">
                <a:latin typeface="+mj-lt"/>
                <a:cs typeface="Soho Gothic Pro"/>
              </a:rPr>
              <a:t>,</a:t>
            </a:r>
            <a:r>
              <a:rPr lang="es-ES" sz="1600" dirty="0">
                <a:latin typeface="+mj-lt"/>
                <a:cs typeface="Soho Gothic Pro"/>
              </a:rPr>
              <a:t> </a:t>
            </a:r>
            <a:r>
              <a:rPr lang="es-ES" sz="1600" b="1" dirty="0" err="1">
                <a:latin typeface="+mj-lt"/>
                <a:cs typeface="Soho Gothic Pro"/>
              </a:rPr>
              <a:t>Observabilidad</a:t>
            </a:r>
            <a:r>
              <a:rPr lang="es-ES" sz="1600" dirty="0">
                <a:latin typeface="+mj-lt"/>
                <a:cs typeface="Soho Gothic Pro"/>
              </a:rPr>
              <a:t>.</a:t>
            </a:r>
          </a:p>
          <a:p>
            <a:pPr algn="just">
              <a:spcAft>
                <a:spcPts val="1800"/>
              </a:spcAft>
            </a:pPr>
            <a:r>
              <a:rPr lang="es-ES" sz="1200" dirty="0"/>
              <a:t>Las capacidades de </a:t>
            </a:r>
            <a:r>
              <a:rPr lang="es-ES" sz="1200" dirty="0" err="1"/>
              <a:t>observabilidad</a:t>
            </a:r>
            <a:r>
              <a:rPr lang="es-ES" sz="1200" dirty="0"/>
              <a:t>, seguridad, aseguramiento de políticas, </a:t>
            </a:r>
            <a:r>
              <a:rPr lang="es-ES" sz="1200" dirty="0" err="1"/>
              <a:t>resilencia</a:t>
            </a:r>
            <a:r>
              <a:rPr lang="es-ES" sz="1200" dirty="0"/>
              <a:t> y gestión de trafico son implementadas controlando y monitorizando la comunicación de los servicios gestionados por el </a:t>
            </a:r>
            <a:r>
              <a:rPr lang="es-ES" sz="1200" dirty="0" err="1"/>
              <a:t>Service</a:t>
            </a:r>
            <a:r>
              <a:rPr lang="es-ES" sz="1200" dirty="0"/>
              <a:t> </a:t>
            </a:r>
            <a:r>
              <a:rPr lang="es-ES" sz="1200" dirty="0" err="1"/>
              <a:t>mesh</a:t>
            </a:r>
            <a:r>
              <a:rPr lang="es-ES" sz="1200" dirty="0"/>
              <a:t>.</a:t>
            </a:r>
          </a:p>
        </p:txBody>
      </p:sp>
      <p:sp>
        <p:nvSpPr>
          <p:cNvPr id="27" name="CuadroTexto 222">
            <a:extLst>
              <a:ext uri="{FF2B5EF4-FFF2-40B4-BE49-F238E27FC236}">
                <a16:creationId xmlns:a16="http://schemas.microsoft.com/office/drawing/2014/main" id="{2B92D797-BE96-C245-84AD-0449FD9C812B}"/>
              </a:ext>
            </a:extLst>
          </p:cNvPr>
          <p:cNvSpPr txBox="1"/>
          <p:nvPr/>
        </p:nvSpPr>
        <p:spPr>
          <a:xfrm>
            <a:off x="2855640" y="3284984"/>
            <a:ext cx="8208912" cy="2845110"/>
          </a:xfrm>
          <a:prstGeom prst="rect">
            <a:avLst/>
          </a:prstGeom>
          <a:ln>
            <a:noFill/>
          </a:ln>
        </p:spPr>
        <p:txBody>
          <a:bodyPr vert="horz" wrap="square" lIns="91440" tIns="45720" rIns="91440" bIns="45720" rtlCol="0" anchor="t">
            <a:noAutofit/>
          </a:bodyPr>
          <a:lstStyle/>
          <a:p>
            <a:pPr algn="just">
              <a:spcAft>
                <a:spcPts val="1800"/>
              </a:spcAft>
            </a:pPr>
            <a:r>
              <a:rPr lang="es-ES" sz="1200" dirty="0"/>
              <a:t>Los principales componentes de un </a:t>
            </a:r>
            <a:r>
              <a:rPr lang="es-ES" sz="1200" b="1" dirty="0" err="1"/>
              <a:t>Service</a:t>
            </a:r>
            <a:r>
              <a:rPr lang="es-ES" sz="1200" b="1" dirty="0"/>
              <a:t> </a:t>
            </a:r>
            <a:r>
              <a:rPr lang="es-ES" sz="1200" b="1" dirty="0" err="1"/>
              <a:t>Mesh</a:t>
            </a:r>
            <a:r>
              <a:rPr lang="es-ES" sz="1200" b="1" dirty="0"/>
              <a:t> </a:t>
            </a:r>
            <a:r>
              <a:rPr lang="es-ES" sz="1200" dirty="0"/>
              <a:t>son:</a:t>
            </a:r>
          </a:p>
          <a:p>
            <a:pPr marL="285750" indent="-285750" algn="just">
              <a:spcAft>
                <a:spcPts val="1200"/>
              </a:spcAft>
              <a:buFont typeface="Arial" panose="020B0604020202020204" pitchFamily="34" charset="0"/>
              <a:buChar char="•"/>
            </a:pPr>
            <a:r>
              <a:rPr lang="es-ES" sz="1200" b="1" dirty="0"/>
              <a:t>Proxys </a:t>
            </a:r>
            <a:r>
              <a:rPr lang="es-ES" sz="1200" dirty="0"/>
              <a:t>ligeros inyectados junto los servicios y que gestionaran el tráfico de los mismos.</a:t>
            </a:r>
          </a:p>
          <a:p>
            <a:pPr marL="285750" indent="-285750" algn="just">
              <a:spcAft>
                <a:spcPts val="1200"/>
              </a:spcAft>
              <a:buFont typeface="Arial" panose="020B0604020202020204" pitchFamily="34" charset="0"/>
              <a:buChar char="•"/>
            </a:pPr>
            <a:r>
              <a:rPr lang="es-ES" sz="1200" b="1" dirty="0"/>
              <a:t>Control </a:t>
            </a:r>
            <a:r>
              <a:rPr lang="es-ES" sz="1200" b="1" dirty="0" err="1"/>
              <a:t>Plane</a:t>
            </a:r>
            <a:r>
              <a:rPr lang="es-ES" sz="1200" dirty="0"/>
              <a:t>: componente que configurará los proxys ligeros en tiempo de ejecución.</a:t>
            </a:r>
          </a:p>
          <a:p>
            <a:pPr marL="285750" indent="-285750" algn="just">
              <a:spcAft>
                <a:spcPts val="1200"/>
              </a:spcAft>
              <a:buFont typeface="Arial" panose="020B0604020202020204" pitchFamily="34" charset="0"/>
              <a:buChar char="•"/>
            </a:pPr>
            <a:r>
              <a:rPr lang="es-ES" sz="1200" b="1" dirty="0"/>
              <a:t>Data </a:t>
            </a:r>
            <a:r>
              <a:rPr lang="es-ES" sz="1200" b="1" dirty="0" err="1"/>
              <a:t>Plane</a:t>
            </a:r>
            <a:r>
              <a:rPr lang="es-ES" sz="1200" dirty="0"/>
              <a:t>: conjunto de componentes formado por los proxys ligeros y los </a:t>
            </a:r>
            <a:r>
              <a:rPr lang="es-ES" sz="1200" dirty="0" err="1"/>
              <a:t>Gateways</a:t>
            </a:r>
            <a:r>
              <a:rPr lang="es-ES" sz="1200" dirty="0"/>
              <a:t> para la gestión del tráfico de entrada y salida (</a:t>
            </a:r>
            <a:r>
              <a:rPr lang="es-ES" sz="1200" dirty="0" err="1"/>
              <a:t>Ingress</a:t>
            </a:r>
            <a:r>
              <a:rPr lang="es-ES" sz="1200" dirty="0"/>
              <a:t> Gateway y </a:t>
            </a:r>
            <a:r>
              <a:rPr lang="es-ES" sz="1200" dirty="0" err="1"/>
              <a:t>Egress</a:t>
            </a:r>
            <a:r>
              <a:rPr lang="es-ES" sz="1200" dirty="0"/>
              <a:t> Gateway).</a:t>
            </a:r>
          </a:p>
        </p:txBody>
      </p:sp>
      <p:sp>
        <p:nvSpPr>
          <p:cNvPr id="7" name="Trapecio 31">
            <a:extLst>
              <a:ext uri="{FF2B5EF4-FFF2-40B4-BE49-F238E27FC236}">
                <a16:creationId xmlns:a16="http://schemas.microsoft.com/office/drawing/2014/main" id="{25246D64-0E38-FE4F-B8BC-749671528070}"/>
              </a:ext>
            </a:extLst>
          </p:cNvPr>
          <p:cNvSpPr/>
          <p:nvPr/>
        </p:nvSpPr>
        <p:spPr>
          <a:xfrm rot="5400000">
            <a:off x="-2378531" y="2830523"/>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pic>
        <p:nvPicPr>
          <p:cNvPr id="5" name="Picture 4">
            <a:extLst>
              <a:ext uri="{FF2B5EF4-FFF2-40B4-BE49-F238E27FC236}">
                <a16:creationId xmlns:a16="http://schemas.microsoft.com/office/drawing/2014/main" id="{C4ED7503-EA60-1140-AD70-3D361EC9B546}"/>
              </a:ext>
            </a:extLst>
          </p:cNvPr>
          <p:cNvPicPr>
            <a:picLocks noChangeAspect="1"/>
          </p:cNvPicPr>
          <p:nvPr/>
        </p:nvPicPr>
        <p:blipFill>
          <a:blip r:embed="rId2"/>
          <a:stretch>
            <a:fillRect/>
          </a:stretch>
        </p:blipFill>
        <p:spPr>
          <a:xfrm>
            <a:off x="551384" y="3119896"/>
            <a:ext cx="1615036" cy="1587643"/>
          </a:xfrm>
          <a:prstGeom prst="rect">
            <a:avLst/>
          </a:prstGeom>
        </p:spPr>
      </p:pic>
    </p:spTree>
    <p:extLst>
      <p:ext uri="{BB962C8B-B14F-4D97-AF65-F5344CB8AC3E}">
        <p14:creationId xmlns:p14="http://schemas.microsoft.com/office/powerpoint/2010/main" val="3068228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644" name="Picture 4" descr="Service Mesh for Microservices. Microservices architecture has been… | by  Kasun Indrasiri | Microservices in Practice | Medium">
            <a:extLst>
              <a:ext uri="{FF2B5EF4-FFF2-40B4-BE49-F238E27FC236}">
                <a16:creationId xmlns:a16="http://schemas.microsoft.com/office/drawing/2014/main" id="{8A8F7E63-039B-6749-8DB4-C763B3C91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657" y="1784983"/>
            <a:ext cx="5918476" cy="307200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336000" y="649095"/>
            <a:ext cx="11519451" cy="475649"/>
          </a:xfrm>
        </p:spPr>
        <p:txBody>
          <a:bodyPr/>
          <a:lstStyle/>
          <a:p>
            <a:r>
              <a:rPr lang="es-ES" sz="2667" dirty="0" err="1"/>
              <a:t>Service</a:t>
            </a:r>
            <a:r>
              <a:rPr lang="es-ES" sz="2667" dirty="0"/>
              <a:t> </a:t>
            </a:r>
            <a:r>
              <a:rPr lang="es-ES" sz="2667" dirty="0" err="1"/>
              <a:t>Mesh</a:t>
            </a:r>
            <a:endParaRPr lang="es-ES" sz="2667" dirty="0"/>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sp>
        <p:nvSpPr>
          <p:cNvPr id="15" name="CuadroTexto 222">
            <a:extLst>
              <a:ext uri="{FF2B5EF4-FFF2-40B4-BE49-F238E27FC236}">
                <a16:creationId xmlns:a16="http://schemas.microsoft.com/office/drawing/2014/main" id="{9929A568-9B98-6240-85E3-270DDF61474A}"/>
              </a:ext>
            </a:extLst>
          </p:cNvPr>
          <p:cNvSpPr txBox="1"/>
          <p:nvPr/>
        </p:nvSpPr>
        <p:spPr>
          <a:xfrm>
            <a:off x="321691" y="1268759"/>
            <a:ext cx="5774309" cy="3816425"/>
          </a:xfrm>
          <a:prstGeom prst="rect">
            <a:avLst/>
          </a:prstGeom>
          <a:ln>
            <a:noFill/>
          </a:ln>
        </p:spPr>
        <p:txBody>
          <a:bodyPr vert="horz" wrap="square" lIns="91440" tIns="45720" rIns="91440" bIns="45720" rtlCol="0" anchor="t">
            <a:noAutofit/>
          </a:bodyPr>
          <a:lstStyle/>
          <a:p>
            <a:pPr algn="just">
              <a:spcBef>
                <a:spcPts val="800"/>
              </a:spcBef>
            </a:pPr>
            <a:r>
              <a:rPr lang="es-ES" sz="1600" dirty="0">
                <a:latin typeface="+mj-lt"/>
              </a:rPr>
              <a:t>Las funcionalidades básicas del </a:t>
            </a:r>
            <a:r>
              <a:rPr lang="es-ES" sz="1600" b="1" dirty="0" err="1">
                <a:latin typeface="+mj-lt"/>
              </a:rPr>
              <a:t>Service</a:t>
            </a:r>
            <a:r>
              <a:rPr lang="es-ES" sz="1600" b="1" dirty="0">
                <a:latin typeface="+mj-lt"/>
              </a:rPr>
              <a:t> </a:t>
            </a:r>
            <a:r>
              <a:rPr lang="es-ES" sz="1600" b="1" dirty="0" err="1">
                <a:latin typeface="+mj-lt"/>
              </a:rPr>
              <a:t>Mesh</a:t>
            </a:r>
            <a:r>
              <a:rPr lang="es-ES" sz="1600" dirty="0">
                <a:latin typeface="+mj-lt"/>
              </a:rPr>
              <a:t> son:</a:t>
            </a:r>
          </a:p>
          <a:p>
            <a:pPr algn="just">
              <a:spcBef>
                <a:spcPts val="800"/>
              </a:spcBef>
            </a:pPr>
            <a:endParaRPr lang="es-ES" sz="1600" dirty="0"/>
          </a:p>
          <a:p>
            <a:pPr marL="228594" indent="-228594" algn="just">
              <a:spcBef>
                <a:spcPts val="800"/>
              </a:spcBef>
              <a:buFont typeface="Arial" panose="020B0604020202020204" pitchFamily="34" charset="0"/>
              <a:buChar char="•"/>
            </a:pPr>
            <a:r>
              <a:rPr lang="es-ES" sz="1200" b="1" dirty="0"/>
              <a:t>Capacidades básicas que aseguren la disponibilidad en la comunicación entre servicios</a:t>
            </a:r>
            <a:r>
              <a:rPr lang="es-ES" sz="1200" dirty="0"/>
              <a:t>: patrones de </a:t>
            </a:r>
            <a:r>
              <a:rPr lang="es-ES" sz="1200" dirty="0" err="1"/>
              <a:t>Circuit-breaking</a:t>
            </a:r>
            <a:r>
              <a:rPr lang="es-ES" sz="1200" dirty="0"/>
              <a:t>, reintentos y </a:t>
            </a:r>
            <a:r>
              <a:rPr lang="es-ES" sz="1200" dirty="0" err="1"/>
              <a:t>timeouts</a:t>
            </a:r>
            <a:r>
              <a:rPr lang="es-ES" sz="1200" dirty="0"/>
              <a:t>, gestión de errores, balanceo de carga y </a:t>
            </a:r>
            <a:r>
              <a:rPr lang="es-ES" sz="1200" dirty="0" err="1"/>
              <a:t>failover</a:t>
            </a:r>
            <a:r>
              <a:rPr lang="es-ES" sz="1200" dirty="0"/>
              <a:t>…</a:t>
            </a:r>
          </a:p>
          <a:p>
            <a:pPr marL="228594" indent="-228594" algn="just">
              <a:spcBef>
                <a:spcPts val="800"/>
              </a:spcBef>
              <a:buFont typeface="Arial" panose="020B0604020202020204" pitchFamily="34" charset="0"/>
              <a:buChar char="•"/>
            </a:pPr>
            <a:r>
              <a:rPr lang="es-ES" sz="1200" b="1" dirty="0"/>
              <a:t>Descubrimiento de servicios</a:t>
            </a:r>
            <a:r>
              <a:rPr lang="es-ES" sz="1200" dirty="0"/>
              <a:t>: descubrimiento de los </a:t>
            </a:r>
            <a:r>
              <a:rPr lang="es-ES" sz="1200" dirty="0" err="1"/>
              <a:t>endpoints</a:t>
            </a:r>
            <a:r>
              <a:rPr lang="es-ES" sz="1200" dirty="0"/>
              <a:t> del servicio a través de un registro de servicio dedicado</a:t>
            </a:r>
          </a:p>
          <a:p>
            <a:pPr marL="228594" indent="-228594" algn="just">
              <a:spcBef>
                <a:spcPts val="800"/>
              </a:spcBef>
              <a:buFont typeface="Arial" panose="020B0604020202020204" pitchFamily="34" charset="0"/>
              <a:buChar char="•"/>
            </a:pPr>
            <a:r>
              <a:rPr lang="es-ES" sz="1200" b="1" dirty="0"/>
              <a:t>Capacidades de enrutamiento</a:t>
            </a:r>
            <a:r>
              <a:rPr lang="es-ES" sz="1200" dirty="0"/>
              <a:t>: enrutamiento de peticiones a versiones diferentes de servicios.</a:t>
            </a:r>
          </a:p>
          <a:p>
            <a:pPr marL="228594" indent="-228594" algn="just">
              <a:spcBef>
                <a:spcPts val="800"/>
              </a:spcBef>
              <a:buFont typeface="Arial" panose="020B0604020202020204" pitchFamily="34" charset="0"/>
              <a:buChar char="•"/>
            </a:pPr>
            <a:r>
              <a:rPr lang="es-ES" sz="1200" b="1" dirty="0" err="1"/>
              <a:t>Observabilidad</a:t>
            </a:r>
            <a:r>
              <a:rPr lang="es-ES" sz="1200" dirty="0"/>
              <a:t>: métricas, monitorización, </a:t>
            </a:r>
            <a:r>
              <a:rPr lang="es-ES" sz="1200" dirty="0" err="1"/>
              <a:t>logging</a:t>
            </a:r>
            <a:r>
              <a:rPr lang="es-ES" sz="1200" dirty="0"/>
              <a:t> y trazabilidad distribuidas</a:t>
            </a:r>
          </a:p>
          <a:p>
            <a:pPr marL="228594" indent="-228594" algn="just">
              <a:spcBef>
                <a:spcPts val="800"/>
              </a:spcBef>
              <a:buFont typeface="Arial" panose="020B0604020202020204" pitchFamily="34" charset="0"/>
              <a:buChar char="•"/>
            </a:pPr>
            <a:r>
              <a:rPr lang="es-ES" sz="1200" b="1" dirty="0"/>
              <a:t>Seguridad</a:t>
            </a:r>
            <a:r>
              <a:rPr lang="es-ES" sz="1200" dirty="0"/>
              <a:t>: seguridad a nivel de transporte (TLS) y gestión de claves</a:t>
            </a:r>
          </a:p>
          <a:p>
            <a:pPr marL="228594" indent="-228594" algn="just">
              <a:spcBef>
                <a:spcPts val="800"/>
              </a:spcBef>
              <a:buFont typeface="Arial" panose="020B0604020202020204" pitchFamily="34" charset="0"/>
              <a:buChar char="•"/>
            </a:pPr>
            <a:r>
              <a:rPr lang="es-ES" sz="1200" b="1" dirty="0"/>
              <a:t>Autenticación/Autorización</a:t>
            </a:r>
          </a:p>
          <a:p>
            <a:pPr marL="228594" indent="-228594" algn="just">
              <a:spcBef>
                <a:spcPts val="800"/>
              </a:spcBef>
              <a:buFont typeface="Arial" panose="020B0604020202020204" pitchFamily="34" charset="0"/>
              <a:buChar char="•"/>
            </a:pPr>
            <a:r>
              <a:rPr lang="es-ES" sz="1200" b="1" dirty="0"/>
              <a:t>Despliegue</a:t>
            </a:r>
            <a:r>
              <a:rPr lang="es-ES" sz="1200" dirty="0"/>
              <a:t>: soporte nativo para contenedores (</a:t>
            </a:r>
            <a:r>
              <a:rPr lang="es-ES" sz="1200" dirty="0" err="1"/>
              <a:t>Docker</a:t>
            </a:r>
            <a:r>
              <a:rPr lang="es-ES" sz="1200" dirty="0"/>
              <a:t>, </a:t>
            </a:r>
            <a:r>
              <a:rPr lang="es-ES" sz="1200" dirty="0" err="1"/>
              <a:t>Kubernetes</a:t>
            </a:r>
            <a:r>
              <a:rPr lang="es-ES" sz="1200" dirty="0"/>
              <a:t>)</a:t>
            </a:r>
          </a:p>
          <a:p>
            <a:pPr marL="228594" indent="-228594" algn="just">
              <a:spcBef>
                <a:spcPts val="800"/>
              </a:spcBef>
              <a:buFont typeface="Arial" panose="020B0604020202020204" pitchFamily="34" charset="0"/>
              <a:buChar char="•"/>
            </a:pPr>
            <a:r>
              <a:rPr lang="es-ES" sz="1200" b="1" dirty="0"/>
              <a:t>Protocolos de comunicación entre servicios</a:t>
            </a:r>
            <a:r>
              <a:rPr lang="es-ES" sz="1200" dirty="0"/>
              <a:t>: HTTP/1.1, HTTP/2, </a:t>
            </a:r>
            <a:r>
              <a:rPr lang="es-ES" sz="1200" dirty="0" err="1"/>
              <a:t>gRPC</a:t>
            </a:r>
            <a:r>
              <a:rPr lang="es-ES" sz="1200" dirty="0"/>
              <a:t>…</a:t>
            </a:r>
          </a:p>
          <a:p>
            <a:pPr algn="just">
              <a:spcBef>
                <a:spcPts val="800"/>
              </a:spcBef>
            </a:pPr>
            <a:endParaRPr lang="es-ES" sz="1600" dirty="0"/>
          </a:p>
        </p:txBody>
      </p:sp>
    </p:spTree>
    <p:extLst>
      <p:ext uri="{BB962C8B-B14F-4D97-AF65-F5344CB8AC3E}">
        <p14:creationId xmlns:p14="http://schemas.microsoft.com/office/powerpoint/2010/main" val="3884274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6000" y="649095"/>
            <a:ext cx="11519451" cy="475649"/>
          </a:xfrm>
        </p:spPr>
        <p:txBody>
          <a:bodyPr/>
          <a:lstStyle/>
          <a:p>
            <a:r>
              <a:rPr lang="es-ES" sz="2667" dirty="0" err="1"/>
              <a:t>Service</a:t>
            </a:r>
            <a:r>
              <a:rPr lang="es-ES" sz="2667" dirty="0"/>
              <a:t> </a:t>
            </a:r>
            <a:r>
              <a:rPr lang="es-ES" sz="2667" dirty="0" err="1"/>
              <a:t>Mesh</a:t>
            </a:r>
            <a:endParaRPr lang="es-ES" sz="2667" dirty="0"/>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sp>
        <p:nvSpPr>
          <p:cNvPr id="15" name="CuadroTexto 222">
            <a:extLst>
              <a:ext uri="{FF2B5EF4-FFF2-40B4-BE49-F238E27FC236}">
                <a16:creationId xmlns:a16="http://schemas.microsoft.com/office/drawing/2014/main" id="{9929A568-9B98-6240-85E3-270DDF61474A}"/>
              </a:ext>
            </a:extLst>
          </p:cNvPr>
          <p:cNvSpPr txBox="1"/>
          <p:nvPr/>
        </p:nvSpPr>
        <p:spPr>
          <a:xfrm>
            <a:off x="321690" y="1268760"/>
            <a:ext cx="11327327" cy="829986"/>
          </a:xfrm>
          <a:prstGeom prst="rect">
            <a:avLst/>
          </a:prstGeom>
          <a:ln>
            <a:noFill/>
          </a:ln>
        </p:spPr>
        <p:txBody>
          <a:bodyPr vert="horz" wrap="square" lIns="91440" tIns="45720" rIns="91440" bIns="45720" rtlCol="0" anchor="t">
            <a:noAutofit/>
          </a:bodyPr>
          <a:lstStyle/>
          <a:p>
            <a:pPr>
              <a:spcAft>
                <a:spcPts val="1800"/>
              </a:spcAft>
            </a:pPr>
            <a:r>
              <a:rPr lang="es-ES" sz="1600" dirty="0">
                <a:latin typeface="+mj-lt"/>
                <a:cs typeface="Soho Gothic Pro"/>
              </a:rPr>
              <a:t>Un </a:t>
            </a:r>
            <a:r>
              <a:rPr lang="es-ES" sz="1600" b="1" dirty="0" err="1">
                <a:latin typeface="+mj-lt"/>
                <a:cs typeface="Soho Gothic Pro"/>
              </a:rPr>
              <a:t>Service</a:t>
            </a:r>
            <a:r>
              <a:rPr lang="es-ES" sz="1600" b="1" dirty="0">
                <a:latin typeface="+mj-lt"/>
                <a:cs typeface="Soho Gothic Pro"/>
              </a:rPr>
              <a:t> </a:t>
            </a:r>
            <a:r>
              <a:rPr lang="es-ES" sz="1600" b="1" dirty="0" err="1">
                <a:latin typeface="+mj-lt"/>
                <a:cs typeface="Soho Gothic Pro"/>
              </a:rPr>
              <a:t>Mesh</a:t>
            </a:r>
            <a:r>
              <a:rPr lang="es-ES" sz="1600" b="1" dirty="0">
                <a:latin typeface="+mj-lt"/>
                <a:cs typeface="Soho Gothic Pro"/>
              </a:rPr>
              <a:t> </a:t>
            </a:r>
            <a:r>
              <a:rPr lang="es-ES" sz="1600" dirty="0">
                <a:latin typeface="+mj-lt"/>
              </a:rPr>
              <a:t>permite desacoplar de las aplicaciones capas que son administradas por el </a:t>
            </a:r>
            <a:r>
              <a:rPr lang="es-ES" sz="1600" b="1" dirty="0" err="1">
                <a:latin typeface="+mj-lt"/>
              </a:rPr>
              <a:t>Service</a:t>
            </a:r>
            <a:r>
              <a:rPr lang="es-ES" sz="1600" b="1" dirty="0">
                <a:latin typeface="+mj-lt"/>
              </a:rPr>
              <a:t> Proxy </a:t>
            </a:r>
            <a:r>
              <a:rPr lang="es-ES" sz="1600" dirty="0">
                <a:latin typeface="+mj-lt"/>
              </a:rPr>
              <a:t>(Sidecar) como pueden ser el descubrimiento de servicios, balanceo de carga (cliente), resiliencia, etc.</a:t>
            </a:r>
          </a:p>
        </p:txBody>
      </p:sp>
      <p:grpSp>
        <p:nvGrpSpPr>
          <p:cNvPr id="4" name="Group 3">
            <a:extLst>
              <a:ext uri="{FF2B5EF4-FFF2-40B4-BE49-F238E27FC236}">
                <a16:creationId xmlns:a16="http://schemas.microsoft.com/office/drawing/2014/main" id="{BEFDF69A-BC73-F44D-AF94-030A5F8416BB}"/>
              </a:ext>
            </a:extLst>
          </p:cNvPr>
          <p:cNvGrpSpPr/>
          <p:nvPr/>
        </p:nvGrpSpPr>
        <p:grpSpPr>
          <a:xfrm>
            <a:off x="1623103" y="2270292"/>
            <a:ext cx="8721369" cy="2598868"/>
            <a:chOff x="1637623" y="3198530"/>
            <a:chExt cx="8721369" cy="2598868"/>
          </a:xfrm>
        </p:grpSpPr>
        <p:pic>
          <p:nvPicPr>
            <p:cNvPr id="7" name="Imagen 1">
              <a:extLst>
                <a:ext uri="{FF2B5EF4-FFF2-40B4-BE49-F238E27FC236}">
                  <a16:creationId xmlns:a16="http://schemas.microsoft.com/office/drawing/2014/main" id="{DE9567E8-2F2B-5D47-85A6-EDB1CA584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623" y="3198530"/>
              <a:ext cx="3928475" cy="2011005"/>
            </a:xfrm>
            <a:prstGeom prst="rect">
              <a:avLst/>
            </a:prstGeom>
          </p:spPr>
        </p:pic>
        <p:pic>
          <p:nvPicPr>
            <p:cNvPr id="8" name="Imagen 3">
              <a:extLst>
                <a:ext uri="{FF2B5EF4-FFF2-40B4-BE49-F238E27FC236}">
                  <a16:creationId xmlns:a16="http://schemas.microsoft.com/office/drawing/2014/main" id="{4174C126-1315-F74C-8934-9D42F709C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984" y="3401499"/>
              <a:ext cx="4407008" cy="1431528"/>
            </a:xfrm>
            <a:prstGeom prst="rect">
              <a:avLst/>
            </a:prstGeom>
          </p:spPr>
        </p:pic>
        <p:sp>
          <p:nvSpPr>
            <p:cNvPr id="9" name="CuadroTexto 9">
              <a:extLst>
                <a:ext uri="{FF2B5EF4-FFF2-40B4-BE49-F238E27FC236}">
                  <a16:creationId xmlns:a16="http://schemas.microsoft.com/office/drawing/2014/main" id="{CC2CB817-DBEC-B645-B66E-A616985043E5}"/>
                </a:ext>
              </a:extLst>
            </p:cNvPr>
            <p:cNvSpPr txBox="1"/>
            <p:nvPr/>
          </p:nvSpPr>
          <p:spPr>
            <a:xfrm>
              <a:off x="7289583" y="5419905"/>
              <a:ext cx="1684225" cy="369204"/>
            </a:xfrm>
            <a:prstGeom prst="rect">
              <a:avLst/>
            </a:prstGeom>
            <a:noFill/>
            <a:ln>
              <a:solidFill>
                <a:schemeClr val="tx2"/>
              </a:solidFill>
            </a:ln>
          </p:spPr>
          <p:txBody>
            <a:bodyPr wrap="square" rtlCol="0">
              <a:spAutoFit/>
            </a:bodyPr>
            <a:lstStyle/>
            <a:p>
              <a:pPr algn="ctr"/>
              <a:r>
                <a:rPr lang="es-ES" dirty="0"/>
                <a:t>Con Sidecar</a:t>
              </a:r>
            </a:p>
          </p:txBody>
        </p:sp>
        <p:sp>
          <p:nvSpPr>
            <p:cNvPr id="10" name="CuadroTexto 10">
              <a:extLst>
                <a:ext uri="{FF2B5EF4-FFF2-40B4-BE49-F238E27FC236}">
                  <a16:creationId xmlns:a16="http://schemas.microsoft.com/office/drawing/2014/main" id="{333774E6-F6EB-E84D-BF8A-BC7C8194D4D4}"/>
                </a:ext>
              </a:extLst>
            </p:cNvPr>
            <p:cNvSpPr txBox="1"/>
            <p:nvPr/>
          </p:nvSpPr>
          <p:spPr>
            <a:xfrm>
              <a:off x="2645737" y="5428194"/>
              <a:ext cx="1684225" cy="369204"/>
            </a:xfrm>
            <a:prstGeom prst="rect">
              <a:avLst/>
            </a:prstGeom>
            <a:noFill/>
            <a:ln>
              <a:solidFill>
                <a:schemeClr val="tx2"/>
              </a:solidFill>
            </a:ln>
          </p:spPr>
          <p:txBody>
            <a:bodyPr wrap="square" rtlCol="0">
              <a:spAutoFit/>
            </a:bodyPr>
            <a:lstStyle/>
            <a:p>
              <a:pPr algn="ctr"/>
              <a:r>
                <a:rPr lang="es-ES" dirty="0"/>
                <a:t>Sin Sidecar</a:t>
              </a:r>
            </a:p>
          </p:txBody>
        </p:sp>
      </p:grpSp>
      <p:sp>
        <p:nvSpPr>
          <p:cNvPr id="11" name="CuadroTexto 222">
            <a:extLst>
              <a:ext uri="{FF2B5EF4-FFF2-40B4-BE49-F238E27FC236}">
                <a16:creationId xmlns:a16="http://schemas.microsoft.com/office/drawing/2014/main" id="{FA156ADF-134F-A54B-A9F8-528F9BD3FAC1}"/>
              </a:ext>
            </a:extLst>
          </p:cNvPr>
          <p:cNvSpPr txBox="1"/>
          <p:nvPr/>
        </p:nvSpPr>
        <p:spPr>
          <a:xfrm>
            <a:off x="357123" y="4865125"/>
            <a:ext cx="11327327" cy="1452329"/>
          </a:xfrm>
          <a:prstGeom prst="rect">
            <a:avLst/>
          </a:prstGeom>
          <a:ln>
            <a:noFill/>
          </a:ln>
        </p:spPr>
        <p:txBody>
          <a:bodyPr vert="horz" wrap="square" lIns="91440" tIns="45720" rIns="91440" bIns="45720" rtlCol="0" anchor="t">
            <a:noAutofit/>
          </a:bodyPr>
          <a:lstStyle/>
          <a:p>
            <a:pPr algn="just">
              <a:spcBef>
                <a:spcPts val="800"/>
              </a:spcBef>
            </a:pPr>
            <a:endParaRPr lang="es-ES" sz="1600" dirty="0"/>
          </a:p>
          <a:p>
            <a:pPr algn="just">
              <a:spcBef>
                <a:spcPts val="800"/>
              </a:spcBef>
            </a:pPr>
            <a:r>
              <a:rPr lang="es-ES" sz="1600" dirty="0"/>
              <a:t>De este modo, estas funcionalidades se pueden </a:t>
            </a:r>
            <a:r>
              <a:rPr lang="es-ES" sz="1600" b="1" dirty="0"/>
              <a:t>extraer</a:t>
            </a:r>
            <a:r>
              <a:rPr lang="es-ES" sz="1600" dirty="0"/>
              <a:t> de los </a:t>
            </a:r>
            <a:r>
              <a:rPr lang="es-ES" sz="1600" dirty="0" err="1"/>
              <a:t>microservicios</a:t>
            </a:r>
            <a:r>
              <a:rPr lang="es-ES" sz="1600" dirty="0"/>
              <a:t> y dedicar éstos exclusivamente a la </a:t>
            </a:r>
            <a:r>
              <a:rPr lang="es-ES" sz="1600" b="1" dirty="0"/>
              <a:t>lógica de negocio</a:t>
            </a:r>
            <a:r>
              <a:rPr lang="es-ES" sz="1600" dirty="0"/>
              <a:t>. Además, extrayendo estas funcionalidades de los </a:t>
            </a:r>
            <a:r>
              <a:rPr lang="es-ES" sz="1600" dirty="0" err="1"/>
              <a:t>microservicios</a:t>
            </a:r>
            <a:r>
              <a:rPr lang="es-ES" sz="1600" dirty="0"/>
              <a:t>, éstos pueden desarrollarse en </a:t>
            </a:r>
            <a:r>
              <a:rPr lang="es-ES" sz="1600" b="1" dirty="0"/>
              <a:t>cualquier tecnología</a:t>
            </a:r>
            <a:r>
              <a:rPr lang="es-ES" sz="1600" dirty="0"/>
              <a:t> y </a:t>
            </a:r>
            <a:r>
              <a:rPr lang="es-ES" sz="1600" b="1" dirty="0"/>
              <a:t>delegar</a:t>
            </a:r>
            <a:r>
              <a:rPr lang="es-ES" sz="1600" dirty="0"/>
              <a:t> las funciones al </a:t>
            </a:r>
            <a:r>
              <a:rPr lang="es-ES" sz="1600" dirty="0" err="1"/>
              <a:t>service-mesh</a:t>
            </a:r>
            <a:r>
              <a:rPr lang="es-ES" sz="1600" dirty="0"/>
              <a:t>.</a:t>
            </a:r>
          </a:p>
        </p:txBody>
      </p:sp>
    </p:spTree>
    <p:extLst>
      <p:ext uri="{BB962C8B-B14F-4D97-AF65-F5344CB8AC3E}">
        <p14:creationId xmlns:p14="http://schemas.microsoft.com/office/powerpoint/2010/main" val="170152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6000" y="649095"/>
            <a:ext cx="11519451" cy="475649"/>
          </a:xfrm>
        </p:spPr>
        <p:txBody>
          <a:bodyPr/>
          <a:lstStyle/>
          <a:p>
            <a:r>
              <a:rPr lang="es-ES" sz="2667" dirty="0" err="1"/>
              <a:t>Service</a:t>
            </a:r>
            <a:r>
              <a:rPr lang="es-ES" sz="2667" dirty="0"/>
              <a:t> Proxy</a:t>
            </a:r>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sp>
        <p:nvSpPr>
          <p:cNvPr id="15" name="CuadroTexto 222">
            <a:extLst>
              <a:ext uri="{FF2B5EF4-FFF2-40B4-BE49-F238E27FC236}">
                <a16:creationId xmlns:a16="http://schemas.microsoft.com/office/drawing/2014/main" id="{9929A568-9B98-6240-85E3-270DDF61474A}"/>
              </a:ext>
            </a:extLst>
          </p:cNvPr>
          <p:cNvSpPr txBox="1"/>
          <p:nvPr/>
        </p:nvSpPr>
        <p:spPr>
          <a:xfrm>
            <a:off x="2855640" y="1592002"/>
            <a:ext cx="8640959" cy="792088"/>
          </a:xfrm>
          <a:prstGeom prst="rect">
            <a:avLst/>
          </a:prstGeom>
          <a:ln>
            <a:noFill/>
          </a:ln>
        </p:spPr>
        <p:txBody>
          <a:bodyPr vert="horz" wrap="square" lIns="91440" tIns="45720" rIns="91440" bIns="45720" rtlCol="0" anchor="t">
            <a:noAutofit/>
          </a:bodyPr>
          <a:lstStyle/>
          <a:p>
            <a:pPr>
              <a:spcAft>
                <a:spcPts val="1800"/>
              </a:spcAft>
            </a:pPr>
            <a:r>
              <a:rPr lang="es-ES" sz="1600" dirty="0">
                <a:latin typeface="+mj-lt"/>
                <a:cs typeface="Soho Gothic Pro"/>
              </a:rPr>
              <a:t>Un </a:t>
            </a:r>
            <a:r>
              <a:rPr lang="es-ES" sz="1600" b="1" dirty="0" err="1">
                <a:latin typeface="+mj-lt"/>
                <a:cs typeface="Soho Gothic Pro"/>
              </a:rPr>
              <a:t>Service</a:t>
            </a:r>
            <a:r>
              <a:rPr lang="es-ES" sz="1600" b="1" dirty="0">
                <a:latin typeface="+mj-lt"/>
                <a:cs typeface="Soho Gothic Pro"/>
              </a:rPr>
              <a:t> Proxy  </a:t>
            </a:r>
            <a:r>
              <a:rPr lang="es-ES" sz="1600" dirty="0">
                <a:latin typeface="+mj-lt"/>
                <a:cs typeface="Soho Gothic Pro"/>
              </a:rPr>
              <a:t>actúa como intermediario o interceptor de la comunicación con el servicio sobre el que actúa. Añade capacidades como reintentos automáticos, </a:t>
            </a:r>
            <a:r>
              <a:rPr lang="es-ES" sz="1600" dirty="0" err="1">
                <a:latin typeface="+mj-lt"/>
                <a:cs typeface="Soho Gothic Pro"/>
              </a:rPr>
              <a:t>Circuit</a:t>
            </a:r>
            <a:r>
              <a:rPr lang="es-ES" sz="1600" dirty="0">
                <a:latin typeface="+mj-lt"/>
                <a:cs typeface="Soho Gothic Pro"/>
              </a:rPr>
              <a:t> </a:t>
            </a:r>
            <a:r>
              <a:rPr lang="es-ES" sz="1600" dirty="0" err="1">
                <a:latin typeface="+mj-lt"/>
                <a:cs typeface="Soho Gothic Pro"/>
              </a:rPr>
              <a:t>Breaker</a:t>
            </a:r>
            <a:r>
              <a:rPr lang="es-ES" sz="1600" dirty="0">
                <a:latin typeface="+mj-lt"/>
                <a:cs typeface="Soho Gothic Pro"/>
              </a:rPr>
              <a:t>, </a:t>
            </a:r>
            <a:r>
              <a:rPr lang="es-ES" sz="1600" dirty="0" err="1">
                <a:latin typeface="+mj-lt"/>
                <a:cs typeface="Soho Gothic Pro"/>
              </a:rPr>
              <a:t>Service</a:t>
            </a:r>
            <a:r>
              <a:rPr lang="es-ES" sz="1600" dirty="0">
                <a:latin typeface="+mj-lt"/>
                <a:cs typeface="Soho Gothic Pro"/>
              </a:rPr>
              <a:t> Discovery y seguridad.</a:t>
            </a:r>
          </a:p>
        </p:txBody>
      </p:sp>
      <p:sp>
        <p:nvSpPr>
          <p:cNvPr id="27" name="CuadroTexto 222">
            <a:extLst>
              <a:ext uri="{FF2B5EF4-FFF2-40B4-BE49-F238E27FC236}">
                <a16:creationId xmlns:a16="http://schemas.microsoft.com/office/drawing/2014/main" id="{2B92D797-BE96-C245-84AD-0449FD9C812B}"/>
              </a:ext>
            </a:extLst>
          </p:cNvPr>
          <p:cNvSpPr txBox="1"/>
          <p:nvPr/>
        </p:nvSpPr>
        <p:spPr>
          <a:xfrm>
            <a:off x="2956542" y="2672122"/>
            <a:ext cx="8468050" cy="3781214"/>
          </a:xfrm>
          <a:prstGeom prst="rect">
            <a:avLst/>
          </a:prstGeom>
          <a:ln>
            <a:noFill/>
          </a:ln>
        </p:spPr>
        <p:txBody>
          <a:bodyPr vert="horz" wrap="square" lIns="91440" tIns="45720" rIns="91440" bIns="45720" rtlCol="0" anchor="t">
            <a:noAutofit/>
          </a:bodyPr>
          <a:lstStyle/>
          <a:p>
            <a:pPr>
              <a:spcAft>
                <a:spcPts val="1800"/>
              </a:spcAft>
            </a:pPr>
            <a:r>
              <a:rPr lang="es-ES" sz="1200" dirty="0"/>
              <a:t>El </a:t>
            </a:r>
            <a:r>
              <a:rPr lang="es-ES" sz="1200" dirty="0" err="1"/>
              <a:t>Service</a:t>
            </a:r>
            <a:r>
              <a:rPr lang="es-ES" sz="1200" dirty="0"/>
              <a:t> Proxy utilizado por defecto en </a:t>
            </a:r>
            <a:r>
              <a:rPr lang="es-ES" sz="1200" dirty="0" err="1"/>
              <a:t>Istio</a:t>
            </a:r>
            <a:r>
              <a:rPr lang="es-ES" sz="1200" dirty="0"/>
              <a:t> es </a:t>
            </a:r>
            <a:r>
              <a:rPr lang="es-ES" sz="1200" dirty="0" err="1"/>
              <a:t>Envoy</a:t>
            </a:r>
            <a:r>
              <a:rPr lang="es-ES" sz="1200" dirty="0"/>
              <a:t>. </a:t>
            </a:r>
            <a:r>
              <a:rPr lang="es-ES" sz="1200" dirty="0" err="1"/>
              <a:t>Envoy</a:t>
            </a:r>
            <a:r>
              <a:rPr lang="es-ES" sz="1200" dirty="0"/>
              <a:t> es un proxy de nivel 7 que dispone de las siguientes características:</a:t>
            </a:r>
          </a:p>
          <a:p>
            <a:pPr marL="171450" indent="-171450">
              <a:spcAft>
                <a:spcPts val="1200"/>
              </a:spcAft>
              <a:buFont typeface="Arial" panose="020B0604020202020204" pitchFamily="34" charset="0"/>
              <a:buChar char="•"/>
            </a:pPr>
            <a:r>
              <a:rPr lang="es-ES" sz="1200" b="1" dirty="0"/>
              <a:t>Balanceo de carga </a:t>
            </a:r>
            <a:r>
              <a:rPr lang="es-ES" sz="1200" dirty="0"/>
              <a:t>para protocolos HTTP 1.1,  HTTP 2 y </a:t>
            </a:r>
            <a:r>
              <a:rPr lang="es-ES" sz="1200" dirty="0" err="1"/>
              <a:t>gRPC</a:t>
            </a:r>
            <a:r>
              <a:rPr lang="es-ES" sz="1200" dirty="0"/>
              <a:t>.</a:t>
            </a:r>
          </a:p>
          <a:p>
            <a:pPr marL="171450" indent="-171450">
              <a:spcAft>
                <a:spcPts val="1200"/>
              </a:spcAft>
              <a:buFont typeface="Arial" panose="020B0604020202020204" pitchFamily="34" charset="0"/>
              <a:buChar char="•"/>
            </a:pPr>
            <a:r>
              <a:rPr lang="es-ES" sz="1200" b="1" dirty="0"/>
              <a:t>Colección de métricas </a:t>
            </a:r>
            <a:r>
              <a:rPr lang="es-ES" sz="1200" dirty="0"/>
              <a:t>a nivel </a:t>
            </a:r>
            <a:r>
              <a:rPr lang="es-ES" sz="1200" dirty="0" smtClean="0"/>
              <a:t>de </a:t>
            </a:r>
            <a:r>
              <a:rPr lang="es-ES" sz="1200" dirty="0" err="1"/>
              <a:t>request</a:t>
            </a:r>
            <a:r>
              <a:rPr lang="es-ES" sz="1200" dirty="0"/>
              <a:t> y contenedor.</a:t>
            </a:r>
          </a:p>
          <a:p>
            <a:pPr marL="171450" indent="-171450">
              <a:spcAft>
                <a:spcPts val="1200"/>
              </a:spcAft>
              <a:buFont typeface="Arial" panose="020B0604020202020204" pitchFamily="34" charset="0"/>
              <a:buChar char="•"/>
            </a:pPr>
            <a:r>
              <a:rPr lang="es-ES" sz="1200" b="1" dirty="0"/>
              <a:t>Gestión de </a:t>
            </a:r>
            <a:r>
              <a:rPr lang="es-ES" sz="1200" b="1" dirty="0" err="1"/>
              <a:t>Spans</a:t>
            </a:r>
            <a:r>
              <a:rPr lang="es-ES" sz="1200" b="1" dirty="0"/>
              <a:t> </a:t>
            </a:r>
            <a:r>
              <a:rPr lang="es-ES" sz="1200" dirty="0"/>
              <a:t>para dar soporte a trazabilidad.</a:t>
            </a:r>
          </a:p>
          <a:p>
            <a:pPr marL="171450" indent="-171450">
              <a:spcAft>
                <a:spcPts val="1200"/>
              </a:spcAft>
              <a:buFont typeface="Arial" panose="020B0604020202020204" pitchFamily="34" charset="0"/>
              <a:buChar char="•"/>
            </a:pPr>
            <a:r>
              <a:rPr lang="es-ES" sz="1200" b="1" dirty="0" err="1"/>
              <a:t>Service</a:t>
            </a:r>
            <a:r>
              <a:rPr lang="es-ES" sz="1200" b="1" dirty="0"/>
              <a:t> Discovery</a:t>
            </a:r>
            <a:r>
              <a:rPr lang="es-ES" sz="1200" dirty="0"/>
              <a:t>.</a:t>
            </a:r>
          </a:p>
          <a:p>
            <a:pPr marL="171450" indent="-171450">
              <a:spcAft>
                <a:spcPts val="1200"/>
              </a:spcAft>
              <a:buFont typeface="Arial" panose="020B0604020202020204" pitchFamily="34" charset="0"/>
              <a:buChar char="•"/>
            </a:pPr>
            <a:r>
              <a:rPr lang="es-ES" sz="1200" b="1" dirty="0"/>
              <a:t>Inyección de fallos </a:t>
            </a:r>
            <a:r>
              <a:rPr lang="es-ES" sz="1200" dirty="0"/>
              <a:t>para testear la robustez del ecosistema de </a:t>
            </a:r>
            <a:r>
              <a:rPr lang="es-ES" sz="1200" dirty="0" err="1"/>
              <a:t>microservicios</a:t>
            </a:r>
            <a:r>
              <a:rPr lang="es-ES" sz="1200" dirty="0"/>
              <a:t>.</a:t>
            </a:r>
          </a:p>
          <a:p>
            <a:pPr>
              <a:spcAft>
                <a:spcPts val="1800"/>
              </a:spcAft>
            </a:pPr>
            <a:endParaRPr lang="es-ES" sz="1200" dirty="0"/>
          </a:p>
          <a:p>
            <a:pPr>
              <a:spcAft>
                <a:spcPts val="1800"/>
              </a:spcAft>
            </a:pPr>
            <a:r>
              <a:rPr lang="es-ES" sz="1200" dirty="0"/>
              <a:t>Por cada servicio desplegado, se añadirá un segundo contenedor con este servicio, dentro del mismo </a:t>
            </a:r>
            <a:r>
              <a:rPr lang="es-ES" sz="1200" dirty="0" err="1"/>
              <a:t>Pod</a:t>
            </a:r>
            <a:r>
              <a:rPr lang="es-ES" sz="1200" dirty="0"/>
              <a:t> que actuará como </a:t>
            </a:r>
            <a:r>
              <a:rPr lang="es-ES" sz="1200" dirty="0" err="1"/>
              <a:t>Service</a:t>
            </a:r>
            <a:r>
              <a:rPr lang="es-ES" sz="1200" dirty="0"/>
              <a:t> proxy. Por defecto, los proxys </a:t>
            </a:r>
            <a:r>
              <a:rPr lang="es-ES" sz="1200" dirty="0" err="1"/>
              <a:t>Envoy</a:t>
            </a:r>
            <a:r>
              <a:rPr lang="es-ES" sz="1200" dirty="0"/>
              <a:t> distribuyen el tráfico aplicando una política </a:t>
            </a:r>
            <a:r>
              <a:rPr lang="es-ES" sz="1200" b="1" dirty="0"/>
              <a:t>round-</a:t>
            </a:r>
            <a:r>
              <a:rPr lang="es-ES" sz="1200" b="1" dirty="0" err="1"/>
              <a:t>robin</a:t>
            </a:r>
            <a:r>
              <a:rPr lang="es-ES" sz="1200" dirty="0"/>
              <a:t>.</a:t>
            </a:r>
          </a:p>
          <a:p>
            <a:pPr>
              <a:spcAft>
                <a:spcPts val="1800"/>
              </a:spcAft>
            </a:pPr>
            <a:endParaRPr lang="es-ES" sz="1200" dirty="0"/>
          </a:p>
          <a:p>
            <a:pPr>
              <a:spcAft>
                <a:spcPts val="1800"/>
              </a:spcAft>
            </a:pPr>
            <a:endParaRPr lang="es-ES" sz="1600" dirty="0">
              <a:latin typeface="+mj-lt"/>
              <a:cs typeface="Soho Gothic Pro"/>
            </a:endParaRPr>
          </a:p>
        </p:txBody>
      </p:sp>
      <p:sp>
        <p:nvSpPr>
          <p:cNvPr id="7" name="Trapecio 31">
            <a:extLst>
              <a:ext uri="{FF2B5EF4-FFF2-40B4-BE49-F238E27FC236}">
                <a16:creationId xmlns:a16="http://schemas.microsoft.com/office/drawing/2014/main" id="{26C50B9B-EB73-A14D-B7E5-35CFD5C9951A}"/>
              </a:ext>
            </a:extLst>
          </p:cNvPr>
          <p:cNvSpPr/>
          <p:nvPr/>
        </p:nvSpPr>
        <p:spPr>
          <a:xfrm rot="5400000">
            <a:off x="-2378531" y="2830523"/>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pic>
        <p:nvPicPr>
          <p:cNvPr id="8" name="Picture 2" descr="Envoy Proxy Logo Vector (.SVG) Free Download">
            <a:extLst>
              <a:ext uri="{FF2B5EF4-FFF2-40B4-BE49-F238E27FC236}">
                <a16:creationId xmlns:a16="http://schemas.microsoft.com/office/drawing/2014/main" id="{A03F277E-BB15-4D4C-BDC5-924B37A53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00" y="2978421"/>
            <a:ext cx="1776328" cy="1746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475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6000" y="649095"/>
            <a:ext cx="11519451" cy="475649"/>
          </a:xfrm>
        </p:spPr>
        <p:txBody>
          <a:bodyPr/>
          <a:lstStyle/>
          <a:p>
            <a:r>
              <a:rPr lang="es-ES" sz="2667" dirty="0" err="1"/>
              <a:t>Istio</a:t>
            </a:r>
            <a:endParaRPr lang="es-ES" sz="2667" dirty="0"/>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sp>
        <p:nvSpPr>
          <p:cNvPr id="15" name="CuadroTexto 222">
            <a:extLst>
              <a:ext uri="{FF2B5EF4-FFF2-40B4-BE49-F238E27FC236}">
                <a16:creationId xmlns:a16="http://schemas.microsoft.com/office/drawing/2014/main" id="{9929A568-9B98-6240-85E3-270DDF61474A}"/>
              </a:ext>
            </a:extLst>
          </p:cNvPr>
          <p:cNvSpPr txBox="1"/>
          <p:nvPr/>
        </p:nvSpPr>
        <p:spPr>
          <a:xfrm>
            <a:off x="2855640" y="1592002"/>
            <a:ext cx="8640959" cy="660957"/>
          </a:xfrm>
          <a:prstGeom prst="rect">
            <a:avLst/>
          </a:prstGeom>
          <a:ln>
            <a:noFill/>
          </a:ln>
        </p:spPr>
        <p:txBody>
          <a:bodyPr vert="horz" wrap="square" lIns="91440" tIns="45720" rIns="91440" bIns="45720" rtlCol="0" anchor="t">
            <a:noAutofit/>
          </a:bodyPr>
          <a:lstStyle/>
          <a:p>
            <a:pPr>
              <a:spcBef>
                <a:spcPts val="800"/>
              </a:spcBef>
            </a:pPr>
            <a:r>
              <a:rPr lang="es-ES" sz="1600" b="1" dirty="0" err="1">
                <a:latin typeface="+mj-lt"/>
              </a:rPr>
              <a:t>Istio</a:t>
            </a:r>
            <a:r>
              <a:rPr lang="es-ES" sz="1600" dirty="0">
                <a:latin typeface="+mj-lt"/>
              </a:rPr>
              <a:t> es una implementación de </a:t>
            </a:r>
            <a:r>
              <a:rPr lang="es-ES" sz="1600" b="1" dirty="0" err="1">
                <a:latin typeface="+mj-lt"/>
              </a:rPr>
              <a:t>Service</a:t>
            </a:r>
            <a:r>
              <a:rPr lang="es-ES" sz="1600" b="1" dirty="0">
                <a:latin typeface="+mj-lt"/>
              </a:rPr>
              <a:t> </a:t>
            </a:r>
            <a:r>
              <a:rPr lang="es-ES" sz="1600" b="1" dirty="0" err="1">
                <a:latin typeface="+mj-lt"/>
              </a:rPr>
              <a:t>Mesh</a:t>
            </a:r>
            <a:r>
              <a:rPr lang="es-ES" sz="1600" b="1" dirty="0">
                <a:latin typeface="+mj-lt"/>
              </a:rPr>
              <a:t> </a:t>
            </a:r>
            <a:r>
              <a:rPr lang="es-ES" sz="1600" dirty="0">
                <a:latin typeface="+mj-lt"/>
              </a:rPr>
              <a:t>basada en la experiencia y buenas prácticas de Google en la ejecución de servicios a gran escala. Desarrollada en conjunto con IBM y </a:t>
            </a:r>
            <a:r>
              <a:rPr lang="es-ES" sz="1600" dirty="0" err="1">
                <a:latin typeface="+mj-lt"/>
              </a:rPr>
              <a:t>Lift</a:t>
            </a:r>
            <a:r>
              <a:rPr lang="es-ES" sz="1600" dirty="0">
                <a:latin typeface="+mj-lt"/>
              </a:rPr>
              <a:t>. </a:t>
            </a:r>
          </a:p>
          <a:p>
            <a:pPr algn="just">
              <a:spcAft>
                <a:spcPts val="1800"/>
              </a:spcAft>
            </a:pPr>
            <a:endParaRPr lang="es-ES" sz="1600" dirty="0">
              <a:latin typeface="+mj-lt"/>
              <a:cs typeface="Soho Gothic Pro"/>
            </a:endParaRPr>
          </a:p>
        </p:txBody>
      </p:sp>
      <p:sp>
        <p:nvSpPr>
          <p:cNvPr id="7" name="Trapecio 31">
            <a:extLst>
              <a:ext uri="{FF2B5EF4-FFF2-40B4-BE49-F238E27FC236}">
                <a16:creationId xmlns:a16="http://schemas.microsoft.com/office/drawing/2014/main" id="{26C50B9B-EB73-A14D-B7E5-35CFD5C9951A}"/>
              </a:ext>
            </a:extLst>
          </p:cNvPr>
          <p:cNvSpPr/>
          <p:nvPr/>
        </p:nvSpPr>
        <p:spPr>
          <a:xfrm rot="5400000">
            <a:off x="-2378531" y="2830523"/>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pic>
        <p:nvPicPr>
          <p:cNvPr id="241666" name="Picture 2" descr="Istio-icon | Brands IA - IZ">
            <a:extLst>
              <a:ext uri="{FF2B5EF4-FFF2-40B4-BE49-F238E27FC236}">
                <a16:creationId xmlns:a16="http://schemas.microsoft.com/office/drawing/2014/main" id="{3D157CEC-9ABC-FE43-B3A7-1741C1C713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2910854"/>
            <a:ext cx="2030314" cy="2030314"/>
          </a:xfrm>
          <a:prstGeom prst="rect">
            <a:avLst/>
          </a:prstGeom>
          <a:noFill/>
          <a:extLst>
            <a:ext uri="{909E8E84-426E-40DD-AFC4-6F175D3DCCD1}">
              <a14:hiddenFill xmlns:a14="http://schemas.microsoft.com/office/drawing/2010/main">
                <a:solidFill>
                  <a:srgbClr val="FFFFFF"/>
                </a:solidFill>
              </a14:hiddenFill>
            </a:ext>
          </a:extLst>
        </p:spPr>
      </p:pic>
      <p:sp>
        <p:nvSpPr>
          <p:cNvPr id="9" name="object 8">
            <a:extLst>
              <a:ext uri="{FF2B5EF4-FFF2-40B4-BE49-F238E27FC236}">
                <a16:creationId xmlns:a16="http://schemas.microsoft.com/office/drawing/2014/main" id="{1AD16558-8280-7247-99AF-32720D346295}"/>
              </a:ext>
            </a:extLst>
          </p:cNvPr>
          <p:cNvSpPr txBox="1"/>
          <p:nvPr/>
        </p:nvSpPr>
        <p:spPr>
          <a:xfrm>
            <a:off x="2988450" y="2996952"/>
            <a:ext cx="3989796" cy="1390061"/>
          </a:xfrm>
          <a:prstGeom prst="rect">
            <a:avLst/>
          </a:prstGeom>
        </p:spPr>
        <p:txBody>
          <a:bodyPr vert="horz" wrap="square" lIns="0" tIns="12700" rIns="0" bIns="0" rtlCol="0">
            <a:spAutoFit/>
          </a:bodyPr>
          <a:lstStyle/>
          <a:p>
            <a:pPr marL="12065" marR="5080" algn="ctr">
              <a:lnSpc>
                <a:spcPct val="150000"/>
              </a:lnSpc>
              <a:spcBef>
                <a:spcPts val="100"/>
              </a:spcBef>
              <a:tabLst>
                <a:tab pos="379095" algn="l"/>
                <a:tab pos="379730" algn="l"/>
              </a:tabLst>
            </a:pPr>
            <a:r>
              <a:rPr lang="es-ES" sz="1600" dirty="0">
                <a:latin typeface="+mj-lt"/>
              </a:rPr>
              <a:t>Gestión del tráfico</a:t>
            </a:r>
            <a:endParaRPr lang="es-ES" sz="1200" dirty="0"/>
          </a:p>
          <a:p>
            <a:pPr marL="379095" marR="5080" indent="-367030">
              <a:lnSpc>
                <a:spcPct val="150000"/>
              </a:lnSpc>
              <a:spcBef>
                <a:spcPts val="100"/>
              </a:spcBef>
              <a:buFont typeface="Arial"/>
              <a:buChar char="●"/>
              <a:tabLst>
                <a:tab pos="379095" algn="l"/>
                <a:tab pos="379730" algn="l"/>
              </a:tabLst>
            </a:pPr>
            <a:r>
              <a:rPr lang="es-ES" sz="1200" dirty="0" err="1"/>
              <a:t>Circuit</a:t>
            </a:r>
            <a:r>
              <a:rPr lang="es-ES" sz="1200" dirty="0"/>
              <a:t> </a:t>
            </a:r>
            <a:r>
              <a:rPr lang="es-ES" sz="1200" dirty="0" err="1"/>
              <a:t>breaking</a:t>
            </a:r>
            <a:r>
              <a:rPr lang="es-ES" sz="1200" dirty="0"/>
              <a:t>, reintentos, </a:t>
            </a:r>
            <a:r>
              <a:rPr lang="es-ES" sz="1200" dirty="0" err="1"/>
              <a:t>outlier</a:t>
            </a:r>
            <a:r>
              <a:rPr lang="es-ES" sz="1200" dirty="0"/>
              <a:t> </a:t>
            </a:r>
            <a:r>
              <a:rPr lang="es-ES" sz="1200" dirty="0" err="1"/>
              <a:t>detection</a:t>
            </a:r>
            <a:r>
              <a:rPr lang="es-ES" sz="1200" dirty="0"/>
              <a:t>,  inyección de fallos (latencia y errores)</a:t>
            </a:r>
          </a:p>
          <a:p>
            <a:pPr marL="379095" marR="240029" indent="-367030">
              <a:lnSpc>
                <a:spcPct val="125000"/>
              </a:lnSpc>
              <a:buFont typeface="Arial"/>
              <a:buChar char="●"/>
              <a:tabLst>
                <a:tab pos="379095" algn="l"/>
                <a:tab pos="379730" algn="l"/>
              </a:tabLst>
            </a:pPr>
            <a:r>
              <a:rPr sz="1200" dirty="0"/>
              <a:t>Canary deployments, A/B testing, enrutado  por versiones y otros criterios</a:t>
            </a:r>
          </a:p>
        </p:txBody>
      </p:sp>
      <p:sp>
        <p:nvSpPr>
          <p:cNvPr id="10" name="object 9">
            <a:extLst>
              <a:ext uri="{FF2B5EF4-FFF2-40B4-BE49-F238E27FC236}">
                <a16:creationId xmlns:a16="http://schemas.microsoft.com/office/drawing/2014/main" id="{FA090782-9E9D-2745-AAC4-F2734848E2BE}"/>
              </a:ext>
            </a:extLst>
          </p:cNvPr>
          <p:cNvSpPr txBox="1"/>
          <p:nvPr/>
        </p:nvSpPr>
        <p:spPr>
          <a:xfrm>
            <a:off x="7392145" y="2996952"/>
            <a:ext cx="3672408" cy="971997"/>
          </a:xfrm>
          <a:prstGeom prst="rect">
            <a:avLst/>
          </a:prstGeom>
        </p:spPr>
        <p:txBody>
          <a:bodyPr vert="horz" wrap="square" lIns="0" tIns="81280" rIns="0" bIns="0" rtlCol="0">
            <a:spAutoFit/>
          </a:bodyPr>
          <a:lstStyle/>
          <a:p>
            <a:pPr marL="12065" algn="ctr">
              <a:lnSpc>
                <a:spcPct val="125000"/>
              </a:lnSpc>
              <a:spcBef>
                <a:spcPts val="640"/>
              </a:spcBef>
              <a:tabLst>
                <a:tab pos="379095" algn="l"/>
                <a:tab pos="379730" algn="l"/>
              </a:tabLst>
            </a:pPr>
            <a:r>
              <a:rPr lang="es-ES" sz="1600" dirty="0">
                <a:latin typeface="+mj-lt"/>
              </a:rPr>
              <a:t>Gestión de políticas</a:t>
            </a:r>
            <a:endParaRPr lang="es-ES" sz="1200" dirty="0"/>
          </a:p>
          <a:p>
            <a:pPr marL="379095" indent="-367030">
              <a:lnSpc>
                <a:spcPct val="125000"/>
              </a:lnSpc>
              <a:spcBef>
                <a:spcPts val="640"/>
              </a:spcBef>
              <a:buFont typeface="Arial"/>
              <a:buChar char="●"/>
              <a:tabLst>
                <a:tab pos="379095" algn="l"/>
                <a:tab pos="379730" algn="l"/>
              </a:tabLst>
            </a:pPr>
            <a:r>
              <a:rPr sz="1200" dirty="0"/>
              <a:t>Control de acceso por cuota</a:t>
            </a:r>
          </a:p>
          <a:p>
            <a:pPr marL="379095" indent="-367030">
              <a:lnSpc>
                <a:spcPct val="125000"/>
              </a:lnSpc>
              <a:spcBef>
                <a:spcPts val="540"/>
              </a:spcBef>
              <a:buFont typeface="Arial"/>
              <a:buChar char="●"/>
              <a:tabLst>
                <a:tab pos="379095" algn="l"/>
                <a:tab pos="379730" algn="l"/>
              </a:tabLst>
            </a:pPr>
            <a:r>
              <a:rPr sz="1200" dirty="0"/>
              <a:t>Control de acceso por listas blancas / negras</a:t>
            </a:r>
          </a:p>
        </p:txBody>
      </p:sp>
      <p:sp>
        <p:nvSpPr>
          <p:cNvPr id="11" name="object 10">
            <a:extLst>
              <a:ext uri="{FF2B5EF4-FFF2-40B4-BE49-F238E27FC236}">
                <a16:creationId xmlns:a16="http://schemas.microsoft.com/office/drawing/2014/main" id="{3EC47B80-120F-C94F-9B43-EE712758FD0B}"/>
              </a:ext>
            </a:extLst>
          </p:cNvPr>
          <p:cNvSpPr txBox="1"/>
          <p:nvPr/>
        </p:nvSpPr>
        <p:spPr>
          <a:xfrm>
            <a:off x="3016481" y="4765961"/>
            <a:ext cx="3961765" cy="1356782"/>
          </a:xfrm>
          <a:prstGeom prst="rect">
            <a:avLst/>
          </a:prstGeom>
        </p:spPr>
        <p:txBody>
          <a:bodyPr vert="horz" wrap="square" lIns="0" tIns="12700" rIns="0" bIns="0" rtlCol="0">
            <a:spAutoFit/>
          </a:bodyPr>
          <a:lstStyle/>
          <a:p>
            <a:pPr marL="1260475">
              <a:lnSpc>
                <a:spcPct val="100000"/>
              </a:lnSpc>
              <a:spcBef>
                <a:spcPts val="100"/>
              </a:spcBef>
            </a:pPr>
            <a:r>
              <a:rPr sz="1600" dirty="0">
                <a:latin typeface="+mj-lt"/>
              </a:rPr>
              <a:t>Telemetría</a:t>
            </a:r>
          </a:p>
          <a:p>
            <a:pPr marL="379095" indent="-367030">
              <a:lnSpc>
                <a:spcPct val="100000"/>
              </a:lnSpc>
              <a:spcBef>
                <a:spcPts val="1295"/>
              </a:spcBef>
              <a:buFont typeface="Arial"/>
              <a:buChar char="●"/>
              <a:tabLst>
                <a:tab pos="379095" algn="l"/>
                <a:tab pos="379730" algn="l"/>
              </a:tabLst>
            </a:pPr>
            <a:r>
              <a:rPr sz="1200" dirty="0"/>
              <a:t>Trazabilidad distribuida</a:t>
            </a:r>
          </a:p>
          <a:p>
            <a:pPr marL="379095" indent="-367030">
              <a:lnSpc>
                <a:spcPct val="100000"/>
              </a:lnSpc>
              <a:spcBef>
                <a:spcPts val="540"/>
              </a:spcBef>
              <a:buFont typeface="Arial"/>
              <a:buChar char="●"/>
              <a:tabLst>
                <a:tab pos="379095" algn="l"/>
                <a:tab pos="379730" algn="l"/>
              </a:tabLst>
            </a:pPr>
            <a:r>
              <a:rPr sz="1200" dirty="0"/>
              <a:t>Logging</a:t>
            </a:r>
          </a:p>
          <a:p>
            <a:pPr marL="379095" indent="-367030">
              <a:lnSpc>
                <a:spcPct val="100000"/>
              </a:lnSpc>
              <a:spcBef>
                <a:spcPts val="540"/>
              </a:spcBef>
              <a:buFont typeface="Arial"/>
              <a:buChar char="●"/>
              <a:tabLst>
                <a:tab pos="379095" algn="l"/>
                <a:tab pos="379730" algn="l"/>
              </a:tabLst>
            </a:pPr>
            <a:r>
              <a:rPr sz="1200" dirty="0"/>
              <a:t>Métricas</a:t>
            </a:r>
          </a:p>
          <a:p>
            <a:pPr marL="379095" indent="-367030">
              <a:lnSpc>
                <a:spcPct val="100000"/>
              </a:lnSpc>
              <a:spcBef>
                <a:spcPts val="540"/>
              </a:spcBef>
              <a:buFont typeface="Arial"/>
              <a:buChar char="●"/>
              <a:tabLst>
                <a:tab pos="379095" algn="l"/>
                <a:tab pos="379730" algn="l"/>
              </a:tabLst>
            </a:pPr>
            <a:r>
              <a:rPr sz="1200" dirty="0"/>
              <a:t>Integración con soluciones de terceros</a:t>
            </a:r>
          </a:p>
        </p:txBody>
      </p:sp>
      <p:sp>
        <p:nvSpPr>
          <p:cNvPr id="12" name="object 11">
            <a:extLst>
              <a:ext uri="{FF2B5EF4-FFF2-40B4-BE49-F238E27FC236}">
                <a16:creationId xmlns:a16="http://schemas.microsoft.com/office/drawing/2014/main" id="{627C462A-872F-BA46-9244-B4B9FC0D3627}"/>
              </a:ext>
            </a:extLst>
          </p:cNvPr>
          <p:cNvSpPr txBox="1"/>
          <p:nvPr/>
        </p:nvSpPr>
        <p:spPr>
          <a:xfrm>
            <a:off x="7392145" y="4765961"/>
            <a:ext cx="3816424" cy="1224631"/>
          </a:xfrm>
          <a:prstGeom prst="rect">
            <a:avLst/>
          </a:prstGeom>
        </p:spPr>
        <p:txBody>
          <a:bodyPr vert="horz" wrap="square" lIns="0" tIns="12700" rIns="0" bIns="0" rtlCol="0">
            <a:spAutoFit/>
          </a:bodyPr>
          <a:lstStyle/>
          <a:p>
            <a:pPr marL="1260475">
              <a:spcBef>
                <a:spcPts val="100"/>
              </a:spcBef>
            </a:pPr>
            <a:r>
              <a:rPr sz="1600" dirty="0">
                <a:latin typeface="+mj-lt"/>
              </a:rPr>
              <a:t>Seguridad</a:t>
            </a:r>
          </a:p>
          <a:p>
            <a:pPr marL="379095" indent="-367030">
              <a:lnSpc>
                <a:spcPct val="150000"/>
              </a:lnSpc>
              <a:spcBef>
                <a:spcPts val="1295"/>
              </a:spcBef>
              <a:buFont typeface="Arial"/>
              <a:buChar char="●"/>
              <a:tabLst>
                <a:tab pos="379095" algn="l"/>
                <a:tab pos="379730" algn="l"/>
              </a:tabLst>
            </a:pPr>
            <a:r>
              <a:rPr sz="1200" dirty="0"/>
              <a:t>Autenticación a externos y entre proxies</a:t>
            </a:r>
          </a:p>
          <a:p>
            <a:pPr marL="379095" marR="5080" indent="-367030">
              <a:lnSpc>
                <a:spcPct val="150000"/>
              </a:lnSpc>
              <a:buFont typeface="Arial"/>
              <a:buChar char="●"/>
              <a:tabLst>
                <a:tab pos="379095" algn="l"/>
                <a:tab pos="379730" algn="l"/>
              </a:tabLst>
            </a:pPr>
            <a:r>
              <a:rPr sz="1200" dirty="0"/>
              <a:t>Autorización basada en roles con diversos  niveles de granularidad</a:t>
            </a:r>
          </a:p>
        </p:txBody>
      </p:sp>
      <p:sp>
        <p:nvSpPr>
          <p:cNvPr id="16" name="CuadroTexto 222">
            <a:extLst>
              <a:ext uri="{FF2B5EF4-FFF2-40B4-BE49-F238E27FC236}">
                <a16:creationId xmlns:a16="http://schemas.microsoft.com/office/drawing/2014/main" id="{EB33F75B-1855-A04E-88A2-40B276C4B6CF}"/>
              </a:ext>
            </a:extLst>
          </p:cNvPr>
          <p:cNvSpPr txBox="1"/>
          <p:nvPr/>
        </p:nvSpPr>
        <p:spPr>
          <a:xfrm>
            <a:off x="2855639" y="2351940"/>
            <a:ext cx="8640959" cy="455538"/>
          </a:xfrm>
          <a:prstGeom prst="rect">
            <a:avLst/>
          </a:prstGeom>
          <a:ln>
            <a:noFill/>
          </a:ln>
        </p:spPr>
        <p:txBody>
          <a:bodyPr vert="horz" wrap="square" lIns="91440" tIns="45720" rIns="91440" bIns="45720" rtlCol="0" anchor="t">
            <a:noAutofit/>
          </a:bodyPr>
          <a:lstStyle/>
          <a:p>
            <a:pPr>
              <a:spcBef>
                <a:spcPts val="800"/>
              </a:spcBef>
            </a:pPr>
            <a:r>
              <a:rPr lang="es-ES" sz="1200" b="1" dirty="0" err="1"/>
              <a:t>Istio</a:t>
            </a:r>
            <a:r>
              <a:rPr lang="es-ES" sz="1200" dirty="0"/>
              <a:t> es una herramienta que recoge funcionalidades situadas tanto en su capa inmediatamente </a:t>
            </a:r>
            <a:r>
              <a:rPr lang="es-ES" sz="1200" b="1" dirty="0"/>
              <a:t>inferior</a:t>
            </a:r>
            <a:r>
              <a:rPr lang="es-ES" sz="1200" dirty="0"/>
              <a:t> (</a:t>
            </a:r>
            <a:r>
              <a:rPr lang="es-ES" sz="1200" dirty="0" err="1"/>
              <a:t>PaaS</a:t>
            </a:r>
            <a:r>
              <a:rPr lang="es-ES" sz="1200" dirty="0"/>
              <a:t>) como en la </a:t>
            </a:r>
            <a:r>
              <a:rPr lang="es-ES" sz="1200" b="1" dirty="0"/>
              <a:t>superior</a:t>
            </a:r>
            <a:r>
              <a:rPr lang="es-ES" sz="1200" dirty="0"/>
              <a:t> (aplicación), para responsabilizarse de la gestión de todo lo referente a las </a:t>
            </a:r>
            <a:r>
              <a:rPr lang="es-ES" sz="1200" b="1" dirty="0"/>
              <a:t>comunicaciones</a:t>
            </a:r>
            <a:r>
              <a:rPr lang="es-ES" sz="1200" dirty="0"/>
              <a:t> y </a:t>
            </a:r>
            <a:r>
              <a:rPr lang="es-ES" sz="1200" b="1" dirty="0"/>
              <a:t>tráfico de red</a:t>
            </a:r>
            <a:r>
              <a:rPr lang="es-ES" sz="1200" dirty="0"/>
              <a:t>.</a:t>
            </a:r>
            <a:endParaRPr lang="es-ES" sz="1600" dirty="0">
              <a:latin typeface="+mj-lt"/>
              <a:cs typeface="Soho Gothic Pro"/>
            </a:endParaRPr>
          </a:p>
          <a:p>
            <a:pPr algn="just">
              <a:spcAft>
                <a:spcPts val="1800"/>
              </a:spcAft>
            </a:pPr>
            <a:endParaRPr lang="es-ES" sz="1600" dirty="0">
              <a:latin typeface="+mj-lt"/>
              <a:cs typeface="Soho Gothic Pro"/>
            </a:endParaRPr>
          </a:p>
        </p:txBody>
      </p:sp>
    </p:spTree>
    <p:extLst>
      <p:ext uri="{BB962C8B-B14F-4D97-AF65-F5344CB8AC3E}">
        <p14:creationId xmlns:p14="http://schemas.microsoft.com/office/powerpoint/2010/main" val="1776866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6000" y="649095"/>
            <a:ext cx="11519451" cy="475649"/>
          </a:xfrm>
        </p:spPr>
        <p:txBody>
          <a:bodyPr/>
          <a:lstStyle/>
          <a:p>
            <a:r>
              <a:rPr lang="es-ES" sz="2667" dirty="0"/>
              <a:t>Gestión del tráfico</a:t>
            </a:r>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sp>
        <p:nvSpPr>
          <p:cNvPr id="15" name="CuadroTexto 222">
            <a:extLst>
              <a:ext uri="{FF2B5EF4-FFF2-40B4-BE49-F238E27FC236}">
                <a16:creationId xmlns:a16="http://schemas.microsoft.com/office/drawing/2014/main" id="{9929A568-9B98-6240-85E3-270DDF61474A}"/>
              </a:ext>
            </a:extLst>
          </p:cNvPr>
          <p:cNvSpPr txBox="1"/>
          <p:nvPr/>
        </p:nvSpPr>
        <p:spPr>
          <a:xfrm>
            <a:off x="2855640" y="1592002"/>
            <a:ext cx="8640959" cy="792088"/>
          </a:xfrm>
          <a:prstGeom prst="rect">
            <a:avLst/>
          </a:prstGeom>
          <a:ln>
            <a:noFill/>
          </a:ln>
        </p:spPr>
        <p:txBody>
          <a:bodyPr vert="horz" wrap="square" lIns="91440" tIns="45720" rIns="91440" bIns="45720" rtlCol="0" anchor="t">
            <a:noAutofit/>
          </a:bodyPr>
          <a:lstStyle/>
          <a:p>
            <a:pPr>
              <a:spcAft>
                <a:spcPts val="1800"/>
              </a:spcAft>
            </a:pPr>
            <a:r>
              <a:rPr lang="es-ES" sz="1600" dirty="0">
                <a:latin typeface="+mj-lt"/>
                <a:cs typeface="Soho Gothic Pro"/>
              </a:rPr>
              <a:t>Las reglas de </a:t>
            </a:r>
            <a:r>
              <a:rPr lang="es-ES" sz="1600" b="1" dirty="0">
                <a:latin typeface="+mj-lt"/>
                <a:cs typeface="Soho Gothic Pro"/>
              </a:rPr>
              <a:t>control de tráfico </a:t>
            </a:r>
            <a:r>
              <a:rPr lang="es-ES" sz="1600" dirty="0">
                <a:latin typeface="+mj-lt"/>
                <a:cs typeface="Soho Gothic Pro"/>
              </a:rPr>
              <a:t>de </a:t>
            </a:r>
            <a:r>
              <a:rPr lang="es-ES" sz="1600" dirty="0" err="1">
                <a:latin typeface="+mj-lt"/>
                <a:cs typeface="Soho Gothic Pro"/>
              </a:rPr>
              <a:t>Istio</a:t>
            </a:r>
            <a:r>
              <a:rPr lang="es-ES" sz="1600" dirty="0">
                <a:latin typeface="+mj-lt"/>
                <a:cs typeface="Soho Gothic Pro"/>
              </a:rPr>
              <a:t> permiten controlar el flujo de tráfico y las llamadas entre servicios.</a:t>
            </a:r>
          </a:p>
          <a:p>
            <a:pPr>
              <a:spcAft>
                <a:spcPts val="1800"/>
              </a:spcAft>
            </a:pPr>
            <a:endParaRPr lang="es-ES" sz="1600" dirty="0">
              <a:latin typeface="+mj-lt"/>
              <a:cs typeface="Soho Gothic Pro"/>
            </a:endParaRPr>
          </a:p>
        </p:txBody>
      </p:sp>
      <p:sp>
        <p:nvSpPr>
          <p:cNvPr id="27" name="CuadroTexto 222">
            <a:extLst>
              <a:ext uri="{FF2B5EF4-FFF2-40B4-BE49-F238E27FC236}">
                <a16:creationId xmlns:a16="http://schemas.microsoft.com/office/drawing/2014/main" id="{2B92D797-BE96-C245-84AD-0449FD9C812B}"/>
              </a:ext>
            </a:extLst>
          </p:cNvPr>
          <p:cNvSpPr txBox="1"/>
          <p:nvPr/>
        </p:nvSpPr>
        <p:spPr>
          <a:xfrm>
            <a:off x="2956542" y="2384090"/>
            <a:ext cx="3859538" cy="4213262"/>
          </a:xfrm>
          <a:prstGeom prst="rect">
            <a:avLst/>
          </a:prstGeom>
          <a:ln>
            <a:noFill/>
          </a:ln>
        </p:spPr>
        <p:txBody>
          <a:bodyPr vert="horz" wrap="square" lIns="91440" tIns="45720" rIns="91440" bIns="45720" rtlCol="0" anchor="t">
            <a:noAutofit/>
          </a:bodyPr>
          <a:lstStyle/>
          <a:p>
            <a:pPr>
              <a:spcAft>
                <a:spcPts val="1800"/>
              </a:spcAft>
            </a:pPr>
            <a:r>
              <a:rPr lang="es-ES" sz="1200" dirty="0"/>
              <a:t>Mediante el proxy </a:t>
            </a:r>
            <a:r>
              <a:rPr lang="es-ES" sz="1200" dirty="0" err="1"/>
              <a:t>Envoy</a:t>
            </a:r>
            <a:r>
              <a:rPr lang="es-ES" sz="1200" dirty="0"/>
              <a:t> y los </a:t>
            </a:r>
            <a:r>
              <a:rPr lang="es-ES" sz="1200" dirty="0" err="1"/>
              <a:t>CRDs</a:t>
            </a:r>
            <a:r>
              <a:rPr lang="es-ES" sz="1200" dirty="0"/>
              <a:t> de </a:t>
            </a:r>
            <a:r>
              <a:rPr lang="es-ES" sz="1200" dirty="0" err="1"/>
              <a:t>Istio</a:t>
            </a:r>
            <a:r>
              <a:rPr lang="es-ES" sz="1200" dirty="0"/>
              <a:t> es posible implementar las siguientes configuraciones:</a:t>
            </a:r>
          </a:p>
          <a:p>
            <a:pPr marL="171450" indent="-171450">
              <a:spcAft>
                <a:spcPts val="600"/>
              </a:spcAft>
              <a:buFont typeface="Arial" panose="020B0604020202020204" pitchFamily="34" charset="0"/>
              <a:buChar char="•"/>
            </a:pPr>
            <a:r>
              <a:rPr lang="es-ES" sz="1200" b="1" dirty="0" err="1"/>
              <a:t>Circuit</a:t>
            </a:r>
            <a:r>
              <a:rPr lang="es-ES" sz="1200" b="1" dirty="0"/>
              <a:t> </a:t>
            </a:r>
            <a:r>
              <a:rPr lang="es-ES" sz="1200" b="1" dirty="0" err="1"/>
              <a:t>breaker</a:t>
            </a:r>
            <a:endParaRPr lang="es-ES" sz="1200" b="1" dirty="0"/>
          </a:p>
          <a:p>
            <a:pPr marL="171450" indent="-171450">
              <a:spcAft>
                <a:spcPts val="600"/>
              </a:spcAft>
              <a:buFont typeface="Arial" panose="020B0604020202020204" pitchFamily="34" charset="0"/>
              <a:buChar char="•"/>
            </a:pPr>
            <a:r>
              <a:rPr lang="es-ES" sz="1200" b="1" dirty="0" err="1"/>
              <a:t>Timeouts</a:t>
            </a:r>
            <a:endParaRPr lang="es-ES" sz="1200" b="1" dirty="0"/>
          </a:p>
          <a:p>
            <a:pPr marL="171450" indent="-171450">
              <a:spcAft>
                <a:spcPts val="600"/>
              </a:spcAft>
              <a:buFont typeface="Arial" panose="020B0604020202020204" pitchFamily="34" charset="0"/>
              <a:buChar char="•"/>
            </a:pPr>
            <a:r>
              <a:rPr lang="es-ES" sz="1200" b="1" dirty="0"/>
              <a:t>Políticas de reintentos</a:t>
            </a:r>
          </a:p>
          <a:p>
            <a:pPr marL="171450" indent="-171450">
              <a:spcAft>
                <a:spcPts val="600"/>
              </a:spcAft>
              <a:buFont typeface="Arial" panose="020B0604020202020204" pitchFamily="34" charset="0"/>
              <a:buChar char="•"/>
            </a:pPr>
            <a:r>
              <a:rPr lang="es-ES" sz="1200" b="1" dirty="0"/>
              <a:t>A/B </a:t>
            </a:r>
            <a:r>
              <a:rPr lang="es-ES" sz="1200" b="1" dirty="0" err="1"/>
              <a:t>testing</a:t>
            </a:r>
            <a:endParaRPr lang="es-ES" sz="1200" b="1" dirty="0"/>
          </a:p>
          <a:p>
            <a:pPr marL="171450" indent="-171450">
              <a:spcAft>
                <a:spcPts val="600"/>
              </a:spcAft>
              <a:buFont typeface="Arial" panose="020B0604020202020204" pitchFamily="34" charset="0"/>
              <a:buChar char="•"/>
            </a:pPr>
            <a:r>
              <a:rPr lang="es-ES" sz="1200" b="1" dirty="0" err="1"/>
              <a:t>Canary</a:t>
            </a:r>
            <a:r>
              <a:rPr lang="es-ES" sz="1200" b="1" dirty="0"/>
              <a:t> </a:t>
            </a:r>
            <a:r>
              <a:rPr lang="es-ES" sz="1200" b="1" dirty="0" err="1"/>
              <a:t>rollouts</a:t>
            </a:r>
            <a:endParaRPr lang="es-ES" sz="1200" b="1" dirty="0"/>
          </a:p>
          <a:p>
            <a:pPr marL="171450" indent="-171450">
              <a:spcAft>
                <a:spcPts val="600"/>
              </a:spcAft>
              <a:buFont typeface="Arial" panose="020B0604020202020204" pitchFamily="34" charset="0"/>
              <a:buChar char="•"/>
            </a:pPr>
            <a:endParaRPr lang="es-ES" sz="1200" dirty="0"/>
          </a:p>
          <a:p>
            <a:pPr>
              <a:spcAft>
                <a:spcPts val="1800"/>
              </a:spcAft>
            </a:pPr>
            <a:r>
              <a:rPr lang="es-ES" sz="1200" dirty="0"/>
              <a:t>La especialización de la gestión del tráfico se realiza a partir de los </a:t>
            </a:r>
            <a:r>
              <a:rPr lang="es-ES" sz="1200" dirty="0" err="1"/>
              <a:t>CRDs</a:t>
            </a:r>
            <a:r>
              <a:rPr lang="es-ES" sz="1200" dirty="0"/>
              <a:t> de </a:t>
            </a:r>
            <a:r>
              <a:rPr lang="es-ES" sz="1200" dirty="0" err="1"/>
              <a:t>Istio</a:t>
            </a:r>
            <a:r>
              <a:rPr lang="es-ES" sz="1200" dirty="0"/>
              <a:t>:</a:t>
            </a:r>
          </a:p>
          <a:p>
            <a:pPr marL="171450" indent="-171450">
              <a:spcAft>
                <a:spcPts val="600"/>
              </a:spcAft>
              <a:buFont typeface="Arial" panose="020B0604020202020204" pitchFamily="34" charset="0"/>
              <a:buChar char="•"/>
            </a:pPr>
            <a:r>
              <a:rPr lang="es-ES" sz="1200" b="1" dirty="0"/>
              <a:t>Virtual </a:t>
            </a:r>
            <a:r>
              <a:rPr lang="es-ES" sz="1200" b="1" dirty="0" err="1"/>
              <a:t>services</a:t>
            </a:r>
            <a:endParaRPr lang="es-ES" sz="1200" b="1" dirty="0"/>
          </a:p>
          <a:p>
            <a:pPr marL="171450" indent="-171450">
              <a:spcAft>
                <a:spcPts val="600"/>
              </a:spcAft>
              <a:buFont typeface="Arial" panose="020B0604020202020204" pitchFamily="34" charset="0"/>
              <a:buChar char="•"/>
            </a:pPr>
            <a:r>
              <a:rPr lang="es-ES" sz="1200" b="1" dirty="0" err="1"/>
              <a:t>Destination</a:t>
            </a:r>
            <a:r>
              <a:rPr lang="es-ES" sz="1200" b="1" dirty="0"/>
              <a:t> Rules</a:t>
            </a:r>
          </a:p>
          <a:p>
            <a:pPr marL="171450" indent="-171450">
              <a:spcAft>
                <a:spcPts val="600"/>
              </a:spcAft>
              <a:buFont typeface="Arial" panose="020B0604020202020204" pitchFamily="34" charset="0"/>
              <a:buChar char="•"/>
            </a:pPr>
            <a:r>
              <a:rPr lang="es-ES" sz="1200" b="1" dirty="0" err="1"/>
              <a:t>Gateways</a:t>
            </a:r>
            <a:endParaRPr lang="es-ES" sz="1200" b="1" dirty="0"/>
          </a:p>
          <a:p>
            <a:pPr marL="171450" indent="-171450">
              <a:spcAft>
                <a:spcPts val="600"/>
              </a:spcAft>
              <a:buFont typeface="Arial" panose="020B0604020202020204" pitchFamily="34" charset="0"/>
              <a:buChar char="•"/>
            </a:pPr>
            <a:r>
              <a:rPr lang="es-ES" sz="1200" b="1" dirty="0" err="1"/>
              <a:t>Service</a:t>
            </a:r>
            <a:r>
              <a:rPr lang="es-ES" sz="1200" b="1" dirty="0"/>
              <a:t> </a:t>
            </a:r>
            <a:r>
              <a:rPr lang="es-ES" sz="1200" b="1" dirty="0" err="1"/>
              <a:t>entries</a:t>
            </a:r>
            <a:endParaRPr lang="es-ES" sz="1200" b="1" dirty="0"/>
          </a:p>
          <a:p>
            <a:pPr marL="171450" indent="-171450">
              <a:spcAft>
                <a:spcPts val="600"/>
              </a:spcAft>
              <a:buFont typeface="Arial" panose="020B0604020202020204" pitchFamily="34" charset="0"/>
              <a:buChar char="•"/>
            </a:pPr>
            <a:r>
              <a:rPr lang="es-ES" sz="1200" b="1" dirty="0" err="1"/>
              <a:t>Sidecars</a:t>
            </a:r>
            <a:endParaRPr lang="es-ES" sz="1200" b="1" dirty="0"/>
          </a:p>
          <a:p>
            <a:pPr>
              <a:spcAft>
                <a:spcPts val="1800"/>
              </a:spcAft>
            </a:pPr>
            <a:endParaRPr lang="es-ES" sz="1200" dirty="0"/>
          </a:p>
          <a:p>
            <a:pPr>
              <a:spcAft>
                <a:spcPts val="1800"/>
              </a:spcAft>
            </a:pPr>
            <a:endParaRPr lang="es-ES" sz="1200" dirty="0"/>
          </a:p>
          <a:p>
            <a:pPr>
              <a:spcAft>
                <a:spcPts val="1800"/>
              </a:spcAft>
            </a:pPr>
            <a:endParaRPr lang="es-ES" sz="1600" dirty="0">
              <a:latin typeface="+mj-lt"/>
              <a:cs typeface="Soho Gothic Pro"/>
            </a:endParaRPr>
          </a:p>
        </p:txBody>
      </p:sp>
      <p:sp>
        <p:nvSpPr>
          <p:cNvPr id="7" name="Trapecio 31">
            <a:extLst>
              <a:ext uri="{FF2B5EF4-FFF2-40B4-BE49-F238E27FC236}">
                <a16:creationId xmlns:a16="http://schemas.microsoft.com/office/drawing/2014/main" id="{26C50B9B-EB73-A14D-B7E5-35CFD5C9951A}"/>
              </a:ext>
            </a:extLst>
          </p:cNvPr>
          <p:cNvSpPr/>
          <p:nvPr/>
        </p:nvSpPr>
        <p:spPr>
          <a:xfrm rot="5400000">
            <a:off x="-2306523" y="2830523"/>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pic>
        <p:nvPicPr>
          <p:cNvPr id="8" name="Imagen 4">
            <a:extLst>
              <a:ext uri="{FF2B5EF4-FFF2-40B4-BE49-F238E27FC236}">
                <a16:creationId xmlns:a16="http://schemas.microsoft.com/office/drawing/2014/main" id="{38A9AD09-2C1A-C441-9983-9FE2DCCBE434}"/>
              </a:ext>
            </a:extLst>
          </p:cNvPr>
          <p:cNvPicPr>
            <a:picLocks noChangeAspect="1"/>
          </p:cNvPicPr>
          <p:nvPr/>
        </p:nvPicPr>
        <p:blipFill>
          <a:blip r:embed="rId2"/>
          <a:stretch>
            <a:fillRect/>
          </a:stretch>
        </p:blipFill>
        <p:spPr>
          <a:xfrm>
            <a:off x="6901829" y="2492896"/>
            <a:ext cx="5283597" cy="3645062"/>
          </a:xfrm>
          <a:prstGeom prst="rect">
            <a:avLst/>
          </a:prstGeom>
        </p:spPr>
      </p:pic>
      <p:pic>
        <p:nvPicPr>
          <p:cNvPr id="242692" name="Picture 4" descr="Neural Network Icon of Line style - Available in SVG, PNG, EPS, AI &amp; Icon  fonts">
            <a:extLst>
              <a:ext uri="{FF2B5EF4-FFF2-40B4-BE49-F238E27FC236}">
                <a16:creationId xmlns:a16="http://schemas.microsoft.com/office/drawing/2014/main" id="{095ACB57-BD93-5940-A3CD-70682DFF8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76" y="3140968"/>
            <a:ext cx="1899959" cy="1899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883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36000" y="649091"/>
            <a:ext cx="11328619" cy="919343"/>
          </a:xfrm>
        </p:spPr>
        <p:txBody>
          <a:bodyPr/>
          <a:lstStyle/>
          <a:p>
            <a:r>
              <a:rPr lang="es-ES" dirty="0"/>
              <a:t>Gestión del tráfico</a:t>
            </a:r>
          </a:p>
        </p:txBody>
      </p:sp>
      <p:sp>
        <p:nvSpPr>
          <p:cNvPr id="5" name="Marcador de texto 4"/>
          <p:cNvSpPr>
            <a:spLocks noGrp="1"/>
          </p:cNvSpPr>
          <p:nvPr>
            <p:ph type="body" sz="quarter" idx="13"/>
          </p:nvPr>
        </p:nvSpPr>
        <p:spPr>
          <a:xfrm>
            <a:off x="336000" y="357000"/>
            <a:ext cx="11519451" cy="251520"/>
          </a:xfrm>
        </p:spPr>
        <p:txBody>
          <a:bodyPr lIns="0" anchor="ctr" anchorCtr="0">
            <a:noAutofit/>
          </a:bodyPr>
          <a:lstStyle/>
          <a:p>
            <a:r>
              <a:rPr lang="es-ES" sz="1000" dirty="0" err="1">
                <a:solidFill>
                  <a:schemeClr val="tx1"/>
                </a:solidFill>
                <a:latin typeface="Soho Gothic Pro" panose="020B0503030504020204" pitchFamily="34" charset="77"/>
              </a:rPr>
              <a:t>MeetUps</a:t>
            </a:r>
            <a:r>
              <a:rPr lang="es-ES" sz="1000" dirty="0">
                <a:solidFill>
                  <a:schemeClr val="tx1"/>
                </a:solidFill>
                <a:latin typeface="Soho Gothic Pro" panose="020B0503030504020204" pitchFamily="34" charset="77"/>
              </a:rPr>
              <a:t> Tecnologías Avanzadas</a:t>
            </a:r>
          </a:p>
        </p:txBody>
      </p:sp>
      <p:sp>
        <p:nvSpPr>
          <p:cNvPr id="11" name="CuadroTexto 2">
            <a:extLst>
              <a:ext uri="{FF2B5EF4-FFF2-40B4-BE49-F238E27FC236}">
                <a16:creationId xmlns:a16="http://schemas.microsoft.com/office/drawing/2014/main" id="{F7C80021-F35C-3D42-B830-FB57B00AC7F4}"/>
              </a:ext>
            </a:extLst>
          </p:cNvPr>
          <p:cNvSpPr txBox="1"/>
          <p:nvPr/>
        </p:nvSpPr>
        <p:spPr>
          <a:xfrm>
            <a:off x="527384" y="1200043"/>
            <a:ext cx="11137235" cy="1323439"/>
          </a:xfrm>
          <a:prstGeom prst="rect">
            <a:avLst/>
          </a:prstGeom>
          <a:noFill/>
        </p:spPr>
        <p:txBody>
          <a:bodyPr wrap="square" rtlCol="0">
            <a:spAutoFit/>
          </a:bodyPr>
          <a:lstStyle/>
          <a:p>
            <a:pPr lvl="0">
              <a:defRPr/>
            </a:pPr>
            <a:r>
              <a:rPr lang="es-ES" sz="1600" dirty="0">
                <a:latin typeface="+mj-lt"/>
              </a:rPr>
              <a:t>Los </a:t>
            </a:r>
            <a:r>
              <a:rPr lang="es-ES" sz="1600" b="1" dirty="0">
                <a:latin typeface="+mj-lt"/>
              </a:rPr>
              <a:t>Virtual Service</a:t>
            </a:r>
            <a:r>
              <a:rPr lang="es-ES" sz="1600" dirty="0">
                <a:latin typeface="+mj-lt"/>
              </a:rPr>
              <a:t>, junto con los </a:t>
            </a:r>
            <a:r>
              <a:rPr lang="es-ES" sz="1600" dirty="0" err="1">
                <a:latin typeface="+mj-lt"/>
              </a:rPr>
              <a:t>Destination</a:t>
            </a:r>
            <a:r>
              <a:rPr lang="es-ES" sz="1600" dirty="0">
                <a:latin typeface="+mj-lt"/>
              </a:rPr>
              <a:t> Rules, son los principales bloques sobre los que se sustenta la configuración del tráfico en </a:t>
            </a:r>
            <a:r>
              <a:rPr lang="es-ES" sz="1600" dirty="0" err="1">
                <a:latin typeface="+mj-lt"/>
              </a:rPr>
              <a:t>Istio</a:t>
            </a:r>
            <a:r>
              <a:rPr lang="es-ES" sz="1600" dirty="0">
                <a:latin typeface="+mj-lt"/>
              </a:rPr>
              <a:t>.</a:t>
            </a:r>
          </a:p>
          <a:p>
            <a:pPr lvl="0">
              <a:defRPr/>
            </a:pPr>
            <a:endParaRPr lang="es-ES" sz="1600" b="1" dirty="0">
              <a:solidFill>
                <a:srgbClr val="000000"/>
              </a:solidFill>
            </a:endParaRPr>
          </a:p>
          <a:p>
            <a:pPr lvl="0">
              <a:defRPr/>
            </a:pPr>
            <a:r>
              <a:rPr lang="es-ES" sz="1600" dirty="0"/>
              <a:t>Un </a:t>
            </a:r>
            <a:r>
              <a:rPr lang="es-ES" sz="1600" b="1" dirty="0"/>
              <a:t>Virtual Service </a:t>
            </a:r>
            <a:r>
              <a:rPr lang="es-ES" sz="1600" dirty="0"/>
              <a:t>permite configurar como las peticiones son </a:t>
            </a:r>
            <a:r>
              <a:rPr lang="es-ES" sz="1600" dirty="0" err="1"/>
              <a:t>enrutadas</a:t>
            </a:r>
            <a:r>
              <a:rPr lang="es-ES" sz="1600" dirty="0"/>
              <a:t> a un servicio dentro del service </a:t>
            </a:r>
            <a:r>
              <a:rPr lang="es-ES" sz="1600" dirty="0" err="1"/>
              <a:t>mesh</a:t>
            </a:r>
            <a:r>
              <a:rPr lang="es-ES" sz="1600" dirty="0"/>
              <a:t>. </a:t>
            </a:r>
          </a:p>
          <a:p>
            <a:pPr lvl="0">
              <a:defRPr/>
            </a:pPr>
            <a:endParaRPr lang="es-ES" sz="1600" dirty="0">
              <a:solidFill>
                <a:srgbClr val="000000"/>
              </a:solidFill>
            </a:endParaRPr>
          </a:p>
        </p:txBody>
      </p:sp>
      <p:pic>
        <p:nvPicPr>
          <p:cNvPr id="12" name="Imagen 1">
            <a:extLst>
              <a:ext uri="{FF2B5EF4-FFF2-40B4-BE49-F238E27FC236}">
                <a16:creationId xmlns:a16="http://schemas.microsoft.com/office/drawing/2014/main" id="{C9FD1B10-D67E-8F42-820F-F864B67AA01B}"/>
              </a:ext>
            </a:extLst>
          </p:cNvPr>
          <p:cNvPicPr>
            <a:picLocks noChangeAspect="1"/>
          </p:cNvPicPr>
          <p:nvPr/>
        </p:nvPicPr>
        <p:blipFill>
          <a:blip r:embed="rId2"/>
          <a:stretch>
            <a:fillRect/>
          </a:stretch>
        </p:blipFill>
        <p:spPr>
          <a:xfrm>
            <a:off x="8329649" y="2420888"/>
            <a:ext cx="3151605" cy="3113725"/>
          </a:xfrm>
          <a:prstGeom prst="rect">
            <a:avLst/>
          </a:prstGeom>
        </p:spPr>
      </p:pic>
      <p:sp>
        <p:nvSpPr>
          <p:cNvPr id="15" name="Rectángulo 3">
            <a:extLst>
              <a:ext uri="{FF2B5EF4-FFF2-40B4-BE49-F238E27FC236}">
                <a16:creationId xmlns:a16="http://schemas.microsoft.com/office/drawing/2014/main" id="{3DDEDC03-32F2-1741-9CBF-8AF3F367DBCC}"/>
              </a:ext>
            </a:extLst>
          </p:cNvPr>
          <p:cNvSpPr/>
          <p:nvPr/>
        </p:nvSpPr>
        <p:spPr>
          <a:xfrm>
            <a:off x="527059" y="2420888"/>
            <a:ext cx="6937094" cy="3041858"/>
          </a:xfrm>
          <a:prstGeom prst="rect">
            <a:avLst/>
          </a:prstGeom>
        </p:spPr>
        <p:txBody>
          <a:bodyPr wrap="square">
            <a:spAutoFit/>
          </a:bodyPr>
          <a:lstStyle/>
          <a:p>
            <a:pPr lvl="0" algn="just">
              <a:defRPr/>
            </a:pPr>
            <a:r>
              <a:rPr lang="es-ES" sz="1200" dirty="0"/>
              <a:t>Cada Virtual Service consiste en una serie de reglas de </a:t>
            </a:r>
            <a:r>
              <a:rPr lang="es-ES" sz="1200" dirty="0" err="1"/>
              <a:t>enrutado</a:t>
            </a:r>
            <a:r>
              <a:rPr lang="es-ES" sz="1200" dirty="0"/>
              <a:t> que son evaluadas en orden. Cada regla indica a </a:t>
            </a:r>
            <a:r>
              <a:rPr lang="es-ES" sz="1200" dirty="0" err="1"/>
              <a:t>Envoy</a:t>
            </a:r>
            <a:r>
              <a:rPr lang="es-ES" sz="1200" dirty="0"/>
              <a:t> como gestionar el tráfico entrante hacia cada uno de los servicios destino.</a:t>
            </a:r>
          </a:p>
          <a:p>
            <a:pPr lvl="0" algn="just">
              <a:defRPr/>
            </a:pPr>
            <a:endParaRPr lang="es-ES" sz="1200" dirty="0"/>
          </a:p>
          <a:p>
            <a:pPr lvl="0" algn="just">
              <a:defRPr/>
            </a:pPr>
            <a:r>
              <a:rPr lang="es-ES" sz="1200" dirty="0"/>
              <a:t>Los destinos de las reglas pueden ser diferentes versiones de un mismo servicio o servicios completamente diferentes.</a:t>
            </a:r>
          </a:p>
          <a:p>
            <a:pPr lvl="0" algn="just">
              <a:defRPr/>
            </a:pPr>
            <a:endParaRPr lang="es-ES" sz="1200" dirty="0"/>
          </a:p>
          <a:p>
            <a:pPr marL="171450" lvl="0" indent="-171450" algn="just">
              <a:buFont typeface="Arial" panose="020B0604020202020204" pitchFamily="34" charset="0"/>
              <a:buChar char="•"/>
              <a:defRPr/>
            </a:pPr>
            <a:r>
              <a:rPr lang="es-ES" sz="1200" b="1" dirty="0"/>
              <a:t>Virtual Service host</a:t>
            </a:r>
            <a:r>
              <a:rPr lang="es-ES" sz="1200" dirty="0"/>
              <a:t>: servicio o conjunto de servicios a los que aplican las reglas definidas. Pueden ser direcciones IP, nombres DNS o cualquier indicador que permita resolver el nombre del servicio.</a:t>
            </a:r>
          </a:p>
          <a:p>
            <a:pPr marL="171450" lvl="0" indent="-171450" algn="just">
              <a:buFont typeface="Arial" panose="020B0604020202020204" pitchFamily="34" charset="0"/>
              <a:buChar char="•"/>
              <a:defRPr/>
            </a:pPr>
            <a:endParaRPr lang="es-ES" sz="1200" dirty="0"/>
          </a:p>
          <a:p>
            <a:pPr marL="171450" lvl="0" indent="-171450" algn="just">
              <a:buFont typeface="Arial" panose="020B0604020202020204" pitchFamily="34" charset="0"/>
              <a:buChar char="•"/>
              <a:defRPr/>
            </a:pPr>
            <a:r>
              <a:rPr lang="es-ES" sz="1200" b="1" dirty="0"/>
              <a:t>Reglas de </a:t>
            </a:r>
            <a:r>
              <a:rPr lang="es-ES" sz="1200" b="1" dirty="0" err="1"/>
              <a:t>enrutado</a:t>
            </a:r>
            <a:r>
              <a:rPr lang="es-ES" sz="1200" dirty="0"/>
              <a:t>: </a:t>
            </a:r>
            <a:r>
              <a:rPr lang="es-ES" sz="1200" dirty="0" smtClean="0"/>
              <a:t>describen </a:t>
            </a:r>
            <a:r>
              <a:rPr lang="es-ES" sz="1200" dirty="0"/>
              <a:t>las condiciones macheo y las acciones a realizar. Consisten en una sección de destinos y una o más condiciones de macheo.</a:t>
            </a:r>
          </a:p>
          <a:p>
            <a:pPr marL="171450" lvl="0" indent="-171450" algn="just">
              <a:buFont typeface="Arial" panose="020B0604020202020204" pitchFamily="34" charset="0"/>
              <a:buChar char="•"/>
              <a:defRPr/>
            </a:pPr>
            <a:endParaRPr lang="es-ES" sz="1200" dirty="0"/>
          </a:p>
          <a:p>
            <a:pPr marL="658825" marR="30480" lvl="1" indent="-171450" algn="just">
              <a:spcAft>
                <a:spcPts val="720"/>
              </a:spcAft>
              <a:buFont typeface="Arial" panose="020B0604020202020204" pitchFamily="34" charset="0"/>
              <a:buChar char="•"/>
            </a:pPr>
            <a:r>
              <a:rPr lang="es-ES" sz="1200" b="1" dirty="0"/>
              <a:t>Match </a:t>
            </a:r>
            <a:r>
              <a:rPr lang="es-ES" sz="1200" b="1" dirty="0" err="1"/>
              <a:t>Conditions</a:t>
            </a:r>
            <a:endParaRPr lang="es-ES" sz="1200" b="1" dirty="0"/>
          </a:p>
          <a:p>
            <a:pPr marL="658825" marR="30480" lvl="1" indent="-171450" algn="just">
              <a:spcAft>
                <a:spcPts val="720"/>
              </a:spcAft>
              <a:buFont typeface="Arial" panose="020B0604020202020204" pitchFamily="34" charset="0"/>
              <a:buChar char="•"/>
            </a:pPr>
            <a:r>
              <a:rPr lang="es-ES" sz="1200" b="1" dirty="0" err="1"/>
              <a:t>Route</a:t>
            </a:r>
            <a:r>
              <a:rPr lang="es-ES" sz="1200" b="1" dirty="0"/>
              <a:t> </a:t>
            </a:r>
            <a:r>
              <a:rPr lang="es-ES" sz="1200" b="1" dirty="0" err="1"/>
              <a:t>Destinations</a:t>
            </a:r>
            <a:endParaRPr lang="es-ES" sz="1200" b="1" dirty="0"/>
          </a:p>
          <a:p>
            <a:pPr marL="171450" lvl="0" indent="-171450" algn="just">
              <a:buFont typeface="Arial" panose="020B0604020202020204" pitchFamily="34" charset="0"/>
              <a:buChar char="•"/>
              <a:defRPr/>
            </a:pPr>
            <a:endParaRPr lang="es-ES" sz="1200" dirty="0"/>
          </a:p>
        </p:txBody>
      </p:sp>
      <p:cxnSp>
        <p:nvCxnSpPr>
          <p:cNvPr id="16" name="Conector recto de flecha 5">
            <a:extLst>
              <a:ext uri="{FF2B5EF4-FFF2-40B4-BE49-F238E27FC236}">
                <a16:creationId xmlns:a16="http://schemas.microsoft.com/office/drawing/2014/main" id="{DAD7B795-0E5F-814A-9760-FEBDA1348195}"/>
              </a:ext>
            </a:extLst>
          </p:cNvPr>
          <p:cNvCxnSpPr>
            <a:cxnSpLocks/>
          </p:cNvCxnSpPr>
          <p:nvPr/>
        </p:nvCxnSpPr>
        <p:spPr>
          <a:xfrm flipV="1">
            <a:off x="7643180" y="3447944"/>
            <a:ext cx="792089" cy="269088"/>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9">
            <a:extLst>
              <a:ext uri="{FF2B5EF4-FFF2-40B4-BE49-F238E27FC236}">
                <a16:creationId xmlns:a16="http://schemas.microsoft.com/office/drawing/2014/main" id="{8CC26D87-F5AD-274F-B5D6-6F26D425BEAE}"/>
              </a:ext>
            </a:extLst>
          </p:cNvPr>
          <p:cNvCxnSpPr>
            <a:cxnSpLocks/>
          </p:cNvCxnSpPr>
          <p:nvPr/>
        </p:nvCxnSpPr>
        <p:spPr>
          <a:xfrm flipV="1">
            <a:off x="7643180" y="3768442"/>
            <a:ext cx="792089" cy="45264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Imagen 1">
            <a:extLst>
              <a:ext uri="{FF2B5EF4-FFF2-40B4-BE49-F238E27FC236}">
                <a16:creationId xmlns:a16="http://schemas.microsoft.com/office/drawing/2014/main" id="{6FFE7A66-62F0-2B47-B3FE-D4605BE25116}"/>
              </a:ext>
            </a:extLst>
          </p:cNvPr>
          <p:cNvPicPr>
            <a:picLocks noChangeAspect="1"/>
          </p:cNvPicPr>
          <p:nvPr/>
        </p:nvPicPr>
        <p:blipFill rotWithShape="1">
          <a:blip r:embed="rId3"/>
          <a:srcRect t="37686" b="-37686"/>
          <a:stretch/>
        </p:blipFill>
        <p:spPr>
          <a:xfrm>
            <a:off x="4612948" y="4653136"/>
            <a:ext cx="3014437" cy="3171353"/>
          </a:xfrm>
          <a:prstGeom prst="rect">
            <a:avLst/>
          </a:prstGeom>
        </p:spPr>
      </p:pic>
      <p:cxnSp>
        <p:nvCxnSpPr>
          <p:cNvPr id="20" name="Conector recto de flecha 5">
            <a:extLst>
              <a:ext uri="{FF2B5EF4-FFF2-40B4-BE49-F238E27FC236}">
                <a16:creationId xmlns:a16="http://schemas.microsoft.com/office/drawing/2014/main" id="{5E5CC729-93D0-B148-B9E8-DB93E974CDB4}"/>
              </a:ext>
            </a:extLst>
          </p:cNvPr>
          <p:cNvCxnSpPr>
            <a:cxnSpLocks/>
          </p:cNvCxnSpPr>
          <p:nvPr/>
        </p:nvCxnSpPr>
        <p:spPr>
          <a:xfrm>
            <a:off x="2584412" y="4787680"/>
            <a:ext cx="2143436" cy="153488"/>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5">
            <a:extLst>
              <a:ext uri="{FF2B5EF4-FFF2-40B4-BE49-F238E27FC236}">
                <a16:creationId xmlns:a16="http://schemas.microsoft.com/office/drawing/2014/main" id="{B6DA5BDB-5EDD-904B-9FD0-330F8B541A78}"/>
              </a:ext>
            </a:extLst>
          </p:cNvPr>
          <p:cNvCxnSpPr>
            <a:cxnSpLocks/>
          </p:cNvCxnSpPr>
          <p:nvPr/>
        </p:nvCxnSpPr>
        <p:spPr>
          <a:xfrm>
            <a:off x="2627614" y="5075712"/>
            <a:ext cx="2100234" cy="108959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835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36000" y="649091"/>
            <a:ext cx="11328619" cy="919343"/>
          </a:xfrm>
        </p:spPr>
        <p:txBody>
          <a:bodyPr/>
          <a:lstStyle/>
          <a:p>
            <a:r>
              <a:rPr lang="es-ES" dirty="0"/>
              <a:t>Gestión del tráfico</a:t>
            </a:r>
          </a:p>
        </p:txBody>
      </p:sp>
      <p:sp>
        <p:nvSpPr>
          <p:cNvPr id="5" name="Marcador de texto 4"/>
          <p:cNvSpPr>
            <a:spLocks noGrp="1"/>
          </p:cNvSpPr>
          <p:nvPr>
            <p:ph type="body" sz="quarter" idx="13"/>
          </p:nvPr>
        </p:nvSpPr>
        <p:spPr>
          <a:xfrm>
            <a:off x="336000" y="357000"/>
            <a:ext cx="11519451" cy="251520"/>
          </a:xfrm>
        </p:spPr>
        <p:txBody>
          <a:bodyPr lIns="0" anchor="ctr" anchorCtr="0">
            <a:noAutofit/>
          </a:bodyPr>
          <a:lstStyle/>
          <a:p>
            <a:r>
              <a:rPr lang="es-ES" sz="1000" dirty="0" err="1">
                <a:solidFill>
                  <a:schemeClr val="tx1"/>
                </a:solidFill>
                <a:latin typeface="Soho Gothic Pro" panose="020B0503030504020204" pitchFamily="34" charset="77"/>
              </a:rPr>
              <a:t>MeetUps</a:t>
            </a:r>
            <a:r>
              <a:rPr lang="es-ES" sz="1000" dirty="0">
                <a:solidFill>
                  <a:schemeClr val="tx1"/>
                </a:solidFill>
                <a:latin typeface="Soho Gothic Pro" panose="020B0503030504020204" pitchFamily="34" charset="77"/>
              </a:rPr>
              <a:t> Tecnologías Avanzadas</a:t>
            </a:r>
          </a:p>
        </p:txBody>
      </p:sp>
      <p:sp>
        <p:nvSpPr>
          <p:cNvPr id="11" name="CuadroTexto 2">
            <a:extLst>
              <a:ext uri="{FF2B5EF4-FFF2-40B4-BE49-F238E27FC236}">
                <a16:creationId xmlns:a16="http://schemas.microsoft.com/office/drawing/2014/main" id="{F7C80021-F35C-3D42-B830-FB57B00AC7F4}"/>
              </a:ext>
            </a:extLst>
          </p:cNvPr>
          <p:cNvSpPr txBox="1"/>
          <p:nvPr/>
        </p:nvSpPr>
        <p:spPr>
          <a:xfrm>
            <a:off x="527384" y="1200043"/>
            <a:ext cx="11185566" cy="1077218"/>
          </a:xfrm>
          <a:prstGeom prst="rect">
            <a:avLst/>
          </a:prstGeom>
          <a:noFill/>
        </p:spPr>
        <p:txBody>
          <a:bodyPr wrap="square" rtlCol="0">
            <a:spAutoFit/>
          </a:bodyPr>
          <a:lstStyle/>
          <a:p>
            <a:pPr lvl="0" algn="just">
              <a:defRPr/>
            </a:pPr>
            <a:r>
              <a:rPr lang="es-ES" sz="1600" dirty="0">
                <a:latin typeface="+mj-lt"/>
              </a:rPr>
              <a:t>Junto con los Virtual </a:t>
            </a:r>
            <a:r>
              <a:rPr lang="es-ES" sz="1600" dirty="0" err="1">
                <a:latin typeface="+mj-lt"/>
              </a:rPr>
              <a:t>Service</a:t>
            </a:r>
            <a:r>
              <a:rPr lang="es-ES" sz="1600" dirty="0">
                <a:latin typeface="+mj-lt"/>
              </a:rPr>
              <a:t>, los </a:t>
            </a:r>
            <a:r>
              <a:rPr lang="es-ES" sz="1600" b="1" dirty="0" err="1">
                <a:latin typeface="+mj-lt"/>
              </a:rPr>
              <a:t>Destination</a:t>
            </a:r>
            <a:r>
              <a:rPr lang="es-ES" sz="1600" b="1" dirty="0">
                <a:latin typeface="+mj-lt"/>
              </a:rPr>
              <a:t> Rules </a:t>
            </a:r>
            <a:r>
              <a:rPr lang="es-ES" sz="1600" dirty="0">
                <a:latin typeface="+mj-lt"/>
              </a:rPr>
              <a:t>son parte fundamental de la gestión de tráfico de </a:t>
            </a:r>
            <a:r>
              <a:rPr lang="es-ES" sz="1600" dirty="0" err="1">
                <a:latin typeface="+mj-lt"/>
              </a:rPr>
              <a:t>Istio</a:t>
            </a:r>
            <a:r>
              <a:rPr lang="es-ES" sz="1600" dirty="0">
                <a:latin typeface="+mj-lt"/>
              </a:rPr>
              <a:t>.</a:t>
            </a:r>
          </a:p>
          <a:p>
            <a:pPr lvl="0" algn="just">
              <a:defRPr/>
            </a:pPr>
            <a:endParaRPr lang="es-ES" sz="1600" dirty="0">
              <a:latin typeface="+mj-lt"/>
            </a:endParaRPr>
          </a:p>
          <a:p>
            <a:pPr lvl="0" algn="just">
              <a:defRPr/>
            </a:pPr>
            <a:r>
              <a:rPr lang="es-ES" sz="1600" dirty="0"/>
              <a:t>Los </a:t>
            </a:r>
            <a:r>
              <a:rPr lang="es-ES" sz="1600" b="1" dirty="0" err="1"/>
              <a:t>Destination</a:t>
            </a:r>
            <a:r>
              <a:rPr lang="es-ES" sz="1600" b="1" dirty="0"/>
              <a:t> Rules </a:t>
            </a:r>
            <a:r>
              <a:rPr lang="es-ES" sz="1600" dirty="0"/>
              <a:t>como se gestiona el tráfico a un destino en particular. Estas Son aplicadas después de que las reglas de los Virtual </a:t>
            </a:r>
            <a:r>
              <a:rPr lang="es-ES" sz="1600" dirty="0" err="1"/>
              <a:t>Service</a:t>
            </a:r>
            <a:r>
              <a:rPr lang="es-ES" sz="1600" dirty="0"/>
              <a:t> sean aplicadas.</a:t>
            </a:r>
          </a:p>
        </p:txBody>
      </p:sp>
      <p:sp>
        <p:nvSpPr>
          <p:cNvPr id="15" name="Rectángulo 3">
            <a:extLst>
              <a:ext uri="{FF2B5EF4-FFF2-40B4-BE49-F238E27FC236}">
                <a16:creationId xmlns:a16="http://schemas.microsoft.com/office/drawing/2014/main" id="{3DDEDC03-32F2-1741-9CBF-8AF3F367DBCC}"/>
              </a:ext>
            </a:extLst>
          </p:cNvPr>
          <p:cNvSpPr/>
          <p:nvPr/>
        </p:nvSpPr>
        <p:spPr>
          <a:xfrm>
            <a:off x="527384" y="2708920"/>
            <a:ext cx="6863452" cy="2585323"/>
          </a:xfrm>
          <a:prstGeom prst="rect">
            <a:avLst/>
          </a:prstGeom>
        </p:spPr>
        <p:txBody>
          <a:bodyPr wrap="square">
            <a:spAutoFit/>
          </a:bodyPr>
          <a:lstStyle/>
          <a:p>
            <a:pPr lvl="0" algn="just">
              <a:defRPr/>
            </a:pPr>
            <a:r>
              <a:rPr lang="es-ES" sz="1200" dirty="0"/>
              <a:t>Permiten customizar las políticas de </a:t>
            </a:r>
            <a:r>
              <a:rPr lang="es-ES" sz="1200" dirty="0" err="1"/>
              <a:t>Envoy</a:t>
            </a:r>
            <a:r>
              <a:rPr lang="es-ES" sz="1200" dirty="0"/>
              <a:t> a la hora de enviar tráfico al servicio real, como el modelo de Load </a:t>
            </a:r>
            <a:r>
              <a:rPr lang="es-ES" sz="1200" dirty="0" err="1"/>
              <a:t>Balancing</a:t>
            </a:r>
            <a:r>
              <a:rPr lang="es-ES" sz="1200" dirty="0"/>
              <a:t>, el modo de seguridad TLS o las opciones de </a:t>
            </a:r>
            <a:r>
              <a:rPr lang="es-ES" sz="1200" dirty="0" err="1"/>
              <a:t>Circuit</a:t>
            </a:r>
            <a:r>
              <a:rPr lang="es-ES" sz="1200" dirty="0"/>
              <a:t> </a:t>
            </a:r>
            <a:r>
              <a:rPr lang="es-ES" sz="1200" dirty="0" err="1"/>
              <a:t>Breaker</a:t>
            </a:r>
            <a:r>
              <a:rPr lang="es-ES" sz="1200" dirty="0"/>
              <a:t>.</a:t>
            </a:r>
          </a:p>
          <a:p>
            <a:pPr lvl="0" algn="just">
              <a:defRPr/>
            </a:pPr>
            <a:endParaRPr lang="es-ES" sz="1200" dirty="0"/>
          </a:p>
          <a:p>
            <a:pPr lvl="0" algn="just">
              <a:defRPr/>
            </a:pPr>
            <a:r>
              <a:rPr lang="es-ES" sz="1200" dirty="0"/>
              <a:t>Por defecto, </a:t>
            </a:r>
            <a:r>
              <a:rPr lang="es-ES" sz="1200" dirty="0" err="1"/>
              <a:t>Istio</a:t>
            </a:r>
            <a:r>
              <a:rPr lang="es-ES" sz="1200" dirty="0"/>
              <a:t> utiliza una política de balanceo </a:t>
            </a:r>
            <a:r>
              <a:rPr lang="es-ES" sz="1200" b="1" dirty="0"/>
              <a:t>Round-</a:t>
            </a:r>
            <a:r>
              <a:rPr lang="es-ES" sz="1200" b="1" dirty="0" err="1"/>
              <a:t>Robin</a:t>
            </a:r>
            <a:r>
              <a:rPr lang="es-ES" sz="1200" dirty="0"/>
              <a:t>, aunque soporta los siguientes modos configurables en las </a:t>
            </a:r>
            <a:r>
              <a:rPr lang="es-ES" sz="1200" dirty="0" err="1"/>
              <a:t>Destination</a:t>
            </a:r>
            <a:r>
              <a:rPr lang="es-ES" sz="1200" dirty="0"/>
              <a:t> Rules:</a:t>
            </a:r>
          </a:p>
          <a:p>
            <a:pPr lvl="0" algn="just">
              <a:defRPr/>
            </a:pPr>
            <a:endParaRPr lang="es-ES" sz="1200" dirty="0"/>
          </a:p>
          <a:p>
            <a:pPr marL="171450" lvl="0" indent="-171450" algn="just">
              <a:spcBef>
                <a:spcPts val="1200"/>
              </a:spcBef>
              <a:buFont typeface="Arial" panose="020B0604020202020204" pitchFamily="34" charset="0"/>
              <a:buChar char="•"/>
              <a:defRPr/>
            </a:pPr>
            <a:r>
              <a:rPr lang="es-ES" sz="1200" b="1" dirty="0" err="1"/>
              <a:t>Random</a:t>
            </a:r>
            <a:r>
              <a:rPr lang="es-ES" sz="1200" dirty="0"/>
              <a:t>: las peticiones son enviadas a los destinos de forma aleatoria.</a:t>
            </a:r>
          </a:p>
          <a:p>
            <a:pPr marL="171450" lvl="0" indent="-171450" algn="just">
              <a:spcBef>
                <a:spcPts val="1200"/>
              </a:spcBef>
              <a:buFont typeface="Arial" panose="020B0604020202020204" pitchFamily="34" charset="0"/>
              <a:buChar char="•"/>
              <a:defRPr/>
            </a:pPr>
            <a:r>
              <a:rPr lang="es-ES" sz="1200" b="1" dirty="0" err="1"/>
              <a:t>Wighted</a:t>
            </a:r>
            <a:r>
              <a:rPr lang="es-ES" sz="1200" dirty="0"/>
              <a:t>: las peticiones son enviadas a los destinos mediante un modelo basado  en un peso o porcentaje.</a:t>
            </a:r>
          </a:p>
          <a:p>
            <a:pPr marL="171450" lvl="0" indent="-171450" algn="just">
              <a:spcBef>
                <a:spcPts val="1200"/>
              </a:spcBef>
              <a:buFont typeface="Arial" panose="020B0604020202020204" pitchFamily="34" charset="0"/>
              <a:buChar char="•"/>
              <a:defRPr/>
            </a:pPr>
            <a:r>
              <a:rPr lang="es-ES" sz="1200" b="1" dirty="0" err="1"/>
              <a:t>Least</a:t>
            </a:r>
            <a:r>
              <a:rPr lang="es-ES" sz="1200" b="1" dirty="0"/>
              <a:t> </a:t>
            </a:r>
            <a:r>
              <a:rPr lang="es-ES" sz="1200" b="1" dirty="0" err="1"/>
              <a:t>request</a:t>
            </a:r>
            <a:r>
              <a:rPr lang="es-ES" sz="1200" dirty="0"/>
              <a:t>: las peticiones son enviadas a los destinos con el menor número de peticiones.</a:t>
            </a:r>
          </a:p>
          <a:p>
            <a:pPr lvl="0" algn="just">
              <a:defRPr/>
            </a:pPr>
            <a:endParaRPr lang="es-ES" sz="1200" dirty="0"/>
          </a:p>
        </p:txBody>
      </p:sp>
      <p:pic>
        <p:nvPicPr>
          <p:cNvPr id="9" name="Imagen 4">
            <a:extLst>
              <a:ext uri="{FF2B5EF4-FFF2-40B4-BE49-F238E27FC236}">
                <a16:creationId xmlns:a16="http://schemas.microsoft.com/office/drawing/2014/main" id="{300543D9-DEE0-F340-AEE7-FFE69989BD60}"/>
              </a:ext>
            </a:extLst>
          </p:cNvPr>
          <p:cNvPicPr>
            <a:picLocks noChangeAspect="1"/>
          </p:cNvPicPr>
          <p:nvPr/>
        </p:nvPicPr>
        <p:blipFill>
          <a:blip r:embed="rId2"/>
          <a:stretch>
            <a:fillRect/>
          </a:stretch>
        </p:blipFill>
        <p:spPr>
          <a:xfrm>
            <a:off x="8016891" y="2309073"/>
            <a:ext cx="3647728" cy="3716793"/>
          </a:xfrm>
          <a:prstGeom prst="rect">
            <a:avLst/>
          </a:prstGeom>
        </p:spPr>
      </p:pic>
    </p:spTree>
    <p:extLst>
      <p:ext uri="{BB962C8B-B14F-4D97-AF65-F5344CB8AC3E}">
        <p14:creationId xmlns:p14="http://schemas.microsoft.com/office/powerpoint/2010/main" val="3861043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36000" y="649091"/>
            <a:ext cx="11328619" cy="919343"/>
          </a:xfrm>
        </p:spPr>
        <p:txBody>
          <a:bodyPr/>
          <a:lstStyle/>
          <a:p>
            <a:r>
              <a:rPr lang="es-ES" dirty="0"/>
              <a:t>Gestión del tráfico</a:t>
            </a:r>
          </a:p>
        </p:txBody>
      </p:sp>
      <p:sp>
        <p:nvSpPr>
          <p:cNvPr id="5" name="Marcador de texto 4"/>
          <p:cNvSpPr>
            <a:spLocks noGrp="1"/>
          </p:cNvSpPr>
          <p:nvPr>
            <p:ph type="body" sz="quarter" idx="13"/>
          </p:nvPr>
        </p:nvSpPr>
        <p:spPr>
          <a:xfrm>
            <a:off x="336000" y="357000"/>
            <a:ext cx="11519451" cy="251520"/>
          </a:xfrm>
        </p:spPr>
        <p:txBody>
          <a:bodyPr lIns="0" anchor="ctr" anchorCtr="0">
            <a:noAutofit/>
          </a:bodyPr>
          <a:lstStyle/>
          <a:p>
            <a:r>
              <a:rPr lang="es-ES" sz="1000" dirty="0" err="1">
                <a:solidFill>
                  <a:schemeClr val="tx1"/>
                </a:solidFill>
                <a:latin typeface="Soho Gothic Pro" panose="020B0503030504020204" pitchFamily="34" charset="77"/>
              </a:rPr>
              <a:t>MeetUps</a:t>
            </a:r>
            <a:r>
              <a:rPr lang="es-ES" sz="1000" dirty="0">
                <a:solidFill>
                  <a:schemeClr val="tx1"/>
                </a:solidFill>
                <a:latin typeface="Soho Gothic Pro" panose="020B0503030504020204" pitchFamily="34" charset="77"/>
              </a:rPr>
              <a:t> Tecnologías Avanzadas</a:t>
            </a:r>
          </a:p>
        </p:txBody>
      </p:sp>
      <p:sp>
        <p:nvSpPr>
          <p:cNvPr id="11" name="CuadroTexto 2">
            <a:extLst>
              <a:ext uri="{FF2B5EF4-FFF2-40B4-BE49-F238E27FC236}">
                <a16:creationId xmlns:a16="http://schemas.microsoft.com/office/drawing/2014/main" id="{F7C80021-F35C-3D42-B830-FB57B00AC7F4}"/>
              </a:ext>
            </a:extLst>
          </p:cNvPr>
          <p:cNvSpPr txBox="1"/>
          <p:nvPr/>
        </p:nvSpPr>
        <p:spPr>
          <a:xfrm>
            <a:off x="527384" y="1200043"/>
            <a:ext cx="11185566" cy="830997"/>
          </a:xfrm>
          <a:prstGeom prst="rect">
            <a:avLst/>
          </a:prstGeom>
          <a:noFill/>
        </p:spPr>
        <p:txBody>
          <a:bodyPr wrap="square" rtlCol="0">
            <a:spAutoFit/>
          </a:bodyPr>
          <a:lstStyle/>
          <a:p>
            <a:pPr lvl="0">
              <a:defRPr/>
            </a:pPr>
            <a:r>
              <a:rPr lang="es-ES" sz="1600" dirty="0">
                <a:latin typeface="+mj-lt"/>
              </a:rPr>
              <a:t>Mediante los </a:t>
            </a:r>
            <a:r>
              <a:rPr lang="es-ES" sz="1600" b="1" dirty="0" err="1">
                <a:latin typeface="+mj-lt"/>
              </a:rPr>
              <a:t>DestinationRule</a:t>
            </a:r>
            <a:r>
              <a:rPr lang="es-ES" sz="1600" dirty="0">
                <a:latin typeface="+mj-lt"/>
              </a:rPr>
              <a:t> podemos gestionar de forma transparente para los </a:t>
            </a:r>
            <a:r>
              <a:rPr lang="es-ES" sz="1600" dirty="0" err="1">
                <a:latin typeface="+mj-lt"/>
              </a:rPr>
              <a:t>microservicios</a:t>
            </a:r>
            <a:r>
              <a:rPr lang="es-ES" sz="1600" dirty="0">
                <a:latin typeface="+mj-lt"/>
              </a:rPr>
              <a:t> las capacidades de </a:t>
            </a:r>
            <a:r>
              <a:rPr lang="es-ES" sz="1600" b="1" dirty="0" err="1">
                <a:latin typeface="+mj-lt"/>
              </a:rPr>
              <a:t>Circuit</a:t>
            </a:r>
            <a:r>
              <a:rPr lang="es-ES" sz="1600" b="1" dirty="0">
                <a:latin typeface="+mj-lt"/>
              </a:rPr>
              <a:t> </a:t>
            </a:r>
            <a:r>
              <a:rPr lang="es-ES" sz="1600" b="1" dirty="0" err="1">
                <a:latin typeface="+mj-lt"/>
              </a:rPr>
              <a:t>Breaking</a:t>
            </a:r>
            <a:r>
              <a:rPr lang="es-ES" sz="1600" b="1" dirty="0">
                <a:latin typeface="+mj-lt"/>
              </a:rPr>
              <a:t> </a:t>
            </a:r>
            <a:r>
              <a:rPr lang="es-ES" sz="1600" dirty="0">
                <a:latin typeface="+mj-lt"/>
              </a:rPr>
              <a:t>del </a:t>
            </a:r>
            <a:r>
              <a:rPr lang="es-ES" sz="1600" dirty="0" err="1">
                <a:latin typeface="+mj-lt"/>
              </a:rPr>
              <a:t>Service</a:t>
            </a:r>
            <a:r>
              <a:rPr lang="es-ES" sz="1600" dirty="0">
                <a:latin typeface="+mj-lt"/>
              </a:rPr>
              <a:t> </a:t>
            </a:r>
            <a:r>
              <a:rPr lang="es-ES" sz="1600" dirty="0" err="1">
                <a:latin typeface="+mj-lt"/>
              </a:rPr>
              <a:t>mesh</a:t>
            </a:r>
            <a:r>
              <a:rPr lang="es-ES" sz="1600" dirty="0">
                <a:latin typeface="+mj-lt"/>
              </a:rPr>
              <a:t>.</a:t>
            </a:r>
          </a:p>
          <a:p>
            <a:pPr lvl="0">
              <a:defRPr/>
            </a:pPr>
            <a:endParaRPr lang="es-ES" sz="1600" dirty="0">
              <a:latin typeface="+mj-lt"/>
            </a:endParaRPr>
          </a:p>
        </p:txBody>
      </p:sp>
      <p:sp>
        <p:nvSpPr>
          <p:cNvPr id="15" name="Rectángulo 3">
            <a:extLst>
              <a:ext uri="{FF2B5EF4-FFF2-40B4-BE49-F238E27FC236}">
                <a16:creationId xmlns:a16="http://schemas.microsoft.com/office/drawing/2014/main" id="{3DDEDC03-32F2-1741-9CBF-8AF3F367DBCC}"/>
              </a:ext>
            </a:extLst>
          </p:cNvPr>
          <p:cNvSpPr/>
          <p:nvPr/>
        </p:nvSpPr>
        <p:spPr>
          <a:xfrm>
            <a:off x="4223792" y="2930168"/>
            <a:ext cx="3672408" cy="1938992"/>
          </a:xfrm>
          <a:prstGeom prst="rect">
            <a:avLst/>
          </a:prstGeom>
        </p:spPr>
        <p:txBody>
          <a:bodyPr wrap="square">
            <a:spAutoFit/>
          </a:bodyPr>
          <a:lstStyle/>
          <a:p>
            <a:pPr lvl="0" algn="just">
              <a:defRPr/>
            </a:pPr>
            <a:r>
              <a:rPr lang="es-ES" sz="1200" dirty="0">
                <a:solidFill>
                  <a:srgbClr val="000000"/>
                </a:solidFill>
              </a:rPr>
              <a:t>Dentro de </a:t>
            </a:r>
            <a:r>
              <a:rPr lang="es-ES" sz="1200" b="1" dirty="0" err="1">
                <a:solidFill>
                  <a:srgbClr val="000000"/>
                </a:solidFill>
              </a:rPr>
              <a:t>ConnectionPool</a:t>
            </a:r>
            <a:r>
              <a:rPr lang="es-ES" sz="1200" dirty="0">
                <a:solidFill>
                  <a:srgbClr val="000000"/>
                </a:solidFill>
              </a:rPr>
              <a:t> se configurará el volumen de conexiones, pool de conexiones pendientes, reintentos o </a:t>
            </a:r>
            <a:r>
              <a:rPr lang="es-ES" sz="1200" dirty="0" err="1">
                <a:solidFill>
                  <a:srgbClr val="000000"/>
                </a:solidFill>
              </a:rPr>
              <a:t>timeouts</a:t>
            </a:r>
            <a:r>
              <a:rPr lang="es-ES" sz="1200" dirty="0">
                <a:solidFill>
                  <a:srgbClr val="000000"/>
                </a:solidFill>
              </a:rPr>
              <a:t> para un determinado servicio.</a:t>
            </a:r>
          </a:p>
          <a:p>
            <a:pPr lvl="0" algn="just">
              <a:defRPr/>
            </a:pPr>
            <a:endParaRPr lang="es-ES" sz="1200" dirty="0">
              <a:solidFill>
                <a:srgbClr val="000000"/>
              </a:solidFill>
            </a:endParaRPr>
          </a:p>
          <a:p>
            <a:pPr lvl="0" algn="just">
              <a:defRPr/>
            </a:pPr>
            <a:r>
              <a:rPr lang="es-ES" sz="1200" b="1" dirty="0" err="1">
                <a:solidFill>
                  <a:srgbClr val="000000"/>
                </a:solidFill>
              </a:rPr>
              <a:t>OutlierDetection</a:t>
            </a:r>
            <a:r>
              <a:rPr lang="es-ES" sz="1200" dirty="0">
                <a:solidFill>
                  <a:srgbClr val="000000"/>
                </a:solidFill>
              </a:rPr>
              <a:t> controla el número de errores que deben producirse antes de que un servicio sea excluido del </a:t>
            </a:r>
            <a:r>
              <a:rPr lang="es-ES" sz="1200" dirty="0" err="1">
                <a:solidFill>
                  <a:srgbClr val="000000"/>
                </a:solidFill>
              </a:rPr>
              <a:t>connection</a:t>
            </a:r>
            <a:r>
              <a:rPr lang="es-ES" sz="1200" dirty="0">
                <a:solidFill>
                  <a:srgbClr val="000000"/>
                </a:solidFill>
              </a:rPr>
              <a:t> pool, la duración de la exclusión.</a:t>
            </a:r>
          </a:p>
          <a:p>
            <a:pPr lvl="0">
              <a:defRPr/>
            </a:pPr>
            <a:endParaRPr lang="es-ES" sz="1200" dirty="0">
              <a:solidFill>
                <a:srgbClr val="000000"/>
              </a:solidFill>
            </a:endParaRPr>
          </a:p>
        </p:txBody>
      </p:sp>
      <p:sp>
        <p:nvSpPr>
          <p:cNvPr id="9" name="Rectángulo 3">
            <a:extLst>
              <a:ext uri="{FF2B5EF4-FFF2-40B4-BE49-F238E27FC236}">
                <a16:creationId xmlns:a16="http://schemas.microsoft.com/office/drawing/2014/main" id="{71FD076D-A6CC-F44B-AFF0-7214D2FAE25A}"/>
              </a:ext>
            </a:extLst>
          </p:cNvPr>
          <p:cNvSpPr/>
          <p:nvPr/>
        </p:nvSpPr>
        <p:spPr>
          <a:xfrm>
            <a:off x="2303972" y="5915382"/>
            <a:ext cx="6863452" cy="646331"/>
          </a:xfrm>
          <a:prstGeom prst="rect">
            <a:avLst/>
          </a:prstGeom>
        </p:spPr>
        <p:txBody>
          <a:bodyPr wrap="square">
            <a:spAutoFit/>
          </a:bodyPr>
          <a:lstStyle/>
          <a:p>
            <a:pPr lvl="0">
              <a:defRPr/>
            </a:pPr>
            <a:endParaRPr lang="es-ES" sz="1200" dirty="0">
              <a:solidFill>
                <a:srgbClr val="000000"/>
              </a:solidFill>
            </a:endParaRPr>
          </a:p>
          <a:p>
            <a:pPr lvl="0">
              <a:defRPr/>
            </a:pPr>
            <a:r>
              <a:rPr lang="es-ES" sz="1200" dirty="0">
                <a:solidFill>
                  <a:srgbClr val="000000"/>
                </a:solidFill>
                <a:hlinkClick r:id="rId2"/>
              </a:rPr>
              <a:t>https://istio.io/latest/docs/reference/config/networking/destination-rule/#TrafficPolicy</a:t>
            </a:r>
            <a:endParaRPr lang="es-ES" sz="1200" dirty="0">
              <a:solidFill>
                <a:srgbClr val="000000"/>
              </a:solidFill>
            </a:endParaRPr>
          </a:p>
          <a:p>
            <a:pPr lvl="0">
              <a:defRPr/>
            </a:pPr>
            <a:endParaRPr lang="es-ES" sz="1200" dirty="0"/>
          </a:p>
        </p:txBody>
      </p:sp>
      <p:pic>
        <p:nvPicPr>
          <p:cNvPr id="10" name="Imagen 4">
            <a:extLst>
              <a:ext uri="{FF2B5EF4-FFF2-40B4-BE49-F238E27FC236}">
                <a16:creationId xmlns:a16="http://schemas.microsoft.com/office/drawing/2014/main" id="{2081D5DF-E917-7444-8826-ECA58976E3CF}"/>
              </a:ext>
            </a:extLst>
          </p:cNvPr>
          <p:cNvPicPr>
            <a:picLocks noChangeAspect="1"/>
          </p:cNvPicPr>
          <p:nvPr/>
        </p:nvPicPr>
        <p:blipFill>
          <a:blip r:embed="rId3"/>
          <a:stretch>
            <a:fillRect/>
          </a:stretch>
        </p:blipFill>
        <p:spPr>
          <a:xfrm>
            <a:off x="336000" y="2070459"/>
            <a:ext cx="3743410" cy="3805504"/>
          </a:xfrm>
          <a:prstGeom prst="rect">
            <a:avLst/>
          </a:prstGeom>
        </p:spPr>
      </p:pic>
      <p:pic>
        <p:nvPicPr>
          <p:cNvPr id="13" name="Imagen 6">
            <a:extLst>
              <a:ext uri="{FF2B5EF4-FFF2-40B4-BE49-F238E27FC236}">
                <a16:creationId xmlns:a16="http://schemas.microsoft.com/office/drawing/2014/main" id="{C7BDEF67-23D1-CC40-AD86-2B9DEB00BD1E}"/>
              </a:ext>
            </a:extLst>
          </p:cNvPr>
          <p:cNvPicPr>
            <a:picLocks noChangeAspect="1"/>
          </p:cNvPicPr>
          <p:nvPr/>
        </p:nvPicPr>
        <p:blipFill>
          <a:blip r:embed="rId4"/>
          <a:stretch>
            <a:fillRect/>
          </a:stretch>
        </p:blipFill>
        <p:spPr>
          <a:xfrm>
            <a:off x="8040582" y="2249736"/>
            <a:ext cx="3835731" cy="3299856"/>
          </a:xfrm>
          <a:prstGeom prst="rect">
            <a:avLst/>
          </a:prstGeom>
        </p:spPr>
      </p:pic>
    </p:spTree>
    <p:extLst>
      <p:ext uri="{BB962C8B-B14F-4D97-AF65-F5344CB8AC3E}">
        <p14:creationId xmlns:p14="http://schemas.microsoft.com/office/powerpoint/2010/main" val="2678368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36000" y="649091"/>
            <a:ext cx="11328619" cy="919343"/>
          </a:xfrm>
        </p:spPr>
        <p:txBody>
          <a:bodyPr/>
          <a:lstStyle/>
          <a:p>
            <a:r>
              <a:rPr lang="es-ES" dirty="0"/>
              <a:t>Gestión del tráfico</a:t>
            </a:r>
          </a:p>
        </p:txBody>
      </p:sp>
      <p:sp>
        <p:nvSpPr>
          <p:cNvPr id="5" name="Marcador de texto 4"/>
          <p:cNvSpPr>
            <a:spLocks noGrp="1"/>
          </p:cNvSpPr>
          <p:nvPr>
            <p:ph type="body" sz="quarter" idx="13"/>
          </p:nvPr>
        </p:nvSpPr>
        <p:spPr>
          <a:xfrm>
            <a:off x="336000" y="357000"/>
            <a:ext cx="11519451" cy="251520"/>
          </a:xfrm>
        </p:spPr>
        <p:txBody>
          <a:bodyPr lIns="0" anchor="ctr" anchorCtr="0">
            <a:noAutofit/>
          </a:bodyPr>
          <a:lstStyle/>
          <a:p>
            <a:r>
              <a:rPr lang="es-ES" sz="1000" dirty="0" err="1">
                <a:solidFill>
                  <a:schemeClr val="tx1"/>
                </a:solidFill>
                <a:latin typeface="Soho Gothic Pro" panose="020B0503030504020204" pitchFamily="34" charset="77"/>
              </a:rPr>
              <a:t>MeetUps</a:t>
            </a:r>
            <a:r>
              <a:rPr lang="es-ES" sz="1000" dirty="0">
                <a:solidFill>
                  <a:schemeClr val="tx1"/>
                </a:solidFill>
                <a:latin typeface="Soho Gothic Pro" panose="020B0503030504020204" pitchFamily="34" charset="77"/>
              </a:rPr>
              <a:t> Tecnologías Avanzadas</a:t>
            </a:r>
          </a:p>
        </p:txBody>
      </p:sp>
      <p:sp>
        <p:nvSpPr>
          <p:cNvPr id="11" name="CuadroTexto 2">
            <a:extLst>
              <a:ext uri="{FF2B5EF4-FFF2-40B4-BE49-F238E27FC236}">
                <a16:creationId xmlns:a16="http://schemas.microsoft.com/office/drawing/2014/main" id="{F7C80021-F35C-3D42-B830-FB57B00AC7F4}"/>
              </a:ext>
            </a:extLst>
          </p:cNvPr>
          <p:cNvSpPr txBox="1"/>
          <p:nvPr/>
        </p:nvSpPr>
        <p:spPr>
          <a:xfrm>
            <a:off x="527384" y="1200043"/>
            <a:ext cx="10897208" cy="1323439"/>
          </a:xfrm>
          <a:prstGeom prst="rect">
            <a:avLst/>
          </a:prstGeom>
          <a:noFill/>
        </p:spPr>
        <p:txBody>
          <a:bodyPr wrap="square" rtlCol="0">
            <a:spAutoFit/>
          </a:bodyPr>
          <a:lstStyle/>
          <a:p>
            <a:pPr lvl="0" algn="just">
              <a:defRPr/>
            </a:pPr>
            <a:r>
              <a:rPr lang="es-ES" sz="1600" dirty="0">
                <a:latin typeface="+mj-lt"/>
              </a:rPr>
              <a:t>Los </a:t>
            </a:r>
            <a:r>
              <a:rPr lang="es-ES" sz="1600" b="1" dirty="0" err="1">
                <a:latin typeface="+mj-lt"/>
              </a:rPr>
              <a:t>Gateways</a:t>
            </a:r>
            <a:r>
              <a:rPr lang="es-ES" sz="1600" dirty="0">
                <a:latin typeface="+mj-lt"/>
              </a:rPr>
              <a:t> de </a:t>
            </a:r>
            <a:r>
              <a:rPr lang="es-ES" sz="1600" dirty="0" err="1">
                <a:latin typeface="+mj-lt"/>
              </a:rPr>
              <a:t>Istio</a:t>
            </a:r>
            <a:r>
              <a:rPr lang="es-ES" sz="1600" dirty="0">
                <a:latin typeface="+mj-lt"/>
              </a:rPr>
              <a:t> permiten gestionar el tráfico de entrada y salida del </a:t>
            </a:r>
            <a:r>
              <a:rPr lang="es-ES" sz="1600" dirty="0" err="1">
                <a:latin typeface="+mj-lt"/>
              </a:rPr>
              <a:t>service</a:t>
            </a:r>
            <a:r>
              <a:rPr lang="es-ES" sz="1600" dirty="0">
                <a:latin typeface="+mj-lt"/>
              </a:rPr>
              <a:t> </a:t>
            </a:r>
            <a:r>
              <a:rPr lang="es-ES" sz="1600" dirty="0" err="1">
                <a:latin typeface="+mj-lt"/>
              </a:rPr>
              <a:t>mesh</a:t>
            </a:r>
            <a:r>
              <a:rPr lang="es-ES" sz="1600" dirty="0">
                <a:latin typeface="+mj-lt"/>
              </a:rPr>
              <a:t>. </a:t>
            </a:r>
          </a:p>
          <a:p>
            <a:pPr lvl="0" algn="just">
              <a:defRPr/>
            </a:pPr>
            <a:endParaRPr lang="es-ES" sz="1600" dirty="0">
              <a:latin typeface="+mj-lt"/>
            </a:endParaRPr>
          </a:p>
          <a:p>
            <a:pPr lvl="0" algn="just">
              <a:defRPr/>
            </a:pPr>
            <a:r>
              <a:rPr lang="es-ES" sz="1600" dirty="0"/>
              <a:t>Las configuraciones son aplicadas a nivel de </a:t>
            </a:r>
            <a:r>
              <a:rPr lang="es-ES" sz="1600" dirty="0" err="1"/>
              <a:t>service</a:t>
            </a:r>
            <a:r>
              <a:rPr lang="es-ES" sz="1600" dirty="0"/>
              <a:t> </a:t>
            </a:r>
            <a:r>
              <a:rPr lang="es-ES" sz="1600" dirty="0" err="1"/>
              <a:t>mesh</a:t>
            </a:r>
            <a:r>
              <a:rPr lang="es-ES" sz="1600" dirty="0"/>
              <a:t> (</a:t>
            </a:r>
            <a:r>
              <a:rPr lang="es-ES" sz="1600" dirty="0" err="1"/>
              <a:t>Envoys</a:t>
            </a:r>
            <a:r>
              <a:rPr lang="es-ES" sz="1600" dirty="0"/>
              <a:t> que actúan gestionando el tráfico de entrada y salida) y no a nivel de proxy de </a:t>
            </a:r>
            <a:r>
              <a:rPr lang="es-ES" sz="1600" dirty="0" err="1"/>
              <a:t>microservicios</a:t>
            </a:r>
            <a:r>
              <a:rPr lang="es-ES" sz="1600" dirty="0"/>
              <a:t>.</a:t>
            </a:r>
          </a:p>
          <a:p>
            <a:pPr lvl="0" algn="just">
              <a:defRPr/>
            </a:pPr>
            <a:endParaRPr lang="es-ES" sz="1600" dirty="0">
              <a:latin typeface="+mj-lt"/>
            </a:endParaRPr>
          </a:p>
        </p:txBody>
      </p:sp>
      <p:sp>
        <p:nvSpPr>
          <p:cNvPr id="15" name="Rectángulo 3">
            <a:extLst>
              <a:ext uri="{FF2B5EF4-FFF2-40B4-BE49-F238E27FC236}">
                <a16:creationId xmlns:a16="http://schemas.microsoft.com/office/drawing/2014/main" id="{3DDEDC03-32F2-1741-9CBF-8AF3F367DBCC}"/>
              </a:ext>
            </a:extLst>
          </p:cNvPr>
          <p:cNvSpPr/>
          <p:nvPr/>
        </p:nvSpPr>
        <p:spPr>
          <a:xfrm>
            <a:off x="5879976" y="3075925"/>
            <a:ext cx="5616624" cy="2123658"/>
          </a:xfrm>
          <a:prstGeom prst="rect">
            <a:avLst/>
          </a:prstGeom>
        </p:spPr>
        <p:txBody>
          <a:bodyPr wrap="square">
            <a:spAutoFit/>
          </a:bodyPr>
          <a:lstStyle/>
          <a:p>
            <a:pPr lvl="0" algn="just">
              <a:defRPr/>
            </a:pPr>
            <a:r>
              <a:rPr lang="es-ES" sz="1200" dirty="0"/>
              <a:t>Permiten la configuración de </a:t>
            </a:r>
            <a:r>
              <a:rPr lang="es-ES" sz="1200" dirty="0" smtClean="0"/>
              <a:t>propiedades </a:t>
            </a:r>
            <a:r>
              <a:rPr lang="es-ES" sz="1200" dirty="0"/>
              <a:t>de balanceo de carga de capas 4-6, como puertos a exponer, configuración TLS, etc.</a:t>
            </a:r>
          </a:p>
          <a:p>
            <a:pPr lvl="0" algn="just">
              <a:defRPr/>
            </a:pPr>
            <a:endParaRPr lang="es-ES" sz="1200" dirty="0"/>
          </a:p>
          <a:p>
            <a:pPr lvl="0" algn="just">
              <a:defRPr/>
            </a:pPr>
            <a:endParaRPr lang="es-ES" sz="1200" dirty="0"/>
          </a:p>
          <a:p>
            <a:pPr lvl="0" algn="just">
              <a:defRPr/>
            </a:pPr>
            <a:r>
              <a:rPr lang="es-ES" sz="1200" dirty="0"/>
              <a:t>Los Gateway se enlazan con los Virtual </a:t>
            </a:r>
            <a:r>
              <a:rPr lang="es-ES" sz="1200" dirty="0" err="1"/>
              <a:t>Service</a:t>
            </a:r>
            <a:r>
              <a:rPr lang="es-ES" sz="1200" dirty="0"/>
              <a:t> (atributos de estos últimos).</a:t>
            </a:r>
          </a:p>
          <a:p>
            <a:pPr lvl="0" algn="just">
              <a:defRPr/>
            </a:pPr>
            <a:endParaRPr lang="es-ES" sz="1200" dirty="0"/>
          </a:p>
          <a:p>
            <a:pPr lvl="0" algn="just">
              <a:defRPr/>
            </a:pPr>
            <a:endParaRPr lang="es-ES" sz="1200" dirty="0"/>
          </a:p>
          <a:p>
            <a:pPr lvl="0" algn="just">
              <a:defRPr/>
            </a:pPr>
            <a:r>
              <a:rPr lang="es-ES" sz="1200" dirty="0"/>
              <a:t>Normalmente son utilizados para configurar las reglas de </a:t>
            </a:r>
            <a:r>
              <a:rPr lang="es-ES" sz="1200" dirty="0" err="1"/>
              <a:t>ingress</a:t>
            </a:r>
            <a:r>
              <a:rPr lang="es-ES" sz="1200" dirty="0"/>
              <a:t>, pero también permiten configurar las reglas de </a:t>
            </a:r>
            <a:r>
              <a:rPr lang="es-ES" sz="1200" dirty="0" err="1"/>
              <a:t>egress</a:t>
            </a:r>
            <a:r>
              <a:rPr lang="es-ES" sz="1200" dirty="0"/>
              <a:t>.</a:t>
            </a:r>
          </a:p>
          <a:p>
            <a:pPr lvl="0" algn="just">
              <a:defRPr/>
            </a:pPr>
            <a:endParaRPr lang="es-ES" sz="1200" dirty="0"/>
          </a:p>
          <a:p>
            <a:pPr lvl="0" algn="just">
              <a:defRPr/>
            </a:pPr>
            <a:endParaRPr lang="es-ES" sz="1200" dirty="0"/>
          </a:p>
        </p:txBody>
      </p:sp>
      <p:pic>
        <p:nvPicPr>
          <p:cNvPr id="7" name="Imagen 1">
            <a:extLst>
              <a:ext uri="{FF2B5EF4-FFF2-40B4-BE49-F238E27FC236}">
                <a16:creationId xmlns:a16="http://schemas.microsoft.com/office/drawing/2014/main" id="{6DCCDCC1-183D-B442-BA6D-063A81BC4A81}"/>
              </a:ext>
            </a:extLst>
          </p:cNvPr>
          <p:cNvPicPr>
            <a:picLocks noChangeAspect="1"/>
          </p:cNvPicPr>
          <p:nvPr/>
        </p:nvPicPr>
        <p:blipFill>
          <a:blip r:embed="rId2"/>
          <a:stretch>
            <a:fillRect/>
          </a:stretch>
        </p:blipFill>
        <p:spPr>
          <a:xfrm>
            <a:off x="623392" y="2763971"/>
            <a:ext cx="4966302" cy="2932232"/>
          </a:xfrm>
          <a:prstGeom prst="rect">
            <a:avLst/>
          </a:prstGeom>
        </p:spPr>
      </p:pic>
    </p:spTree>
    <p:extLst>
      <p:ext uri="{BB962C8B-B14F-4D97-AF65-F5344CB8AC3E}">
        <p14:creationId xmlns:p14="http://schemas.microsoft.com/office/powerpoint/2010/main" val="3741893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 y="1463095"/>
            <a:ext cx="7686988" cy="4249716"/>
          </a:xfrm>
          <a:prstGeom prst="rect">
            <a:avLst/>
          </a:prstGeom>
        </p:spPr>
      </p:pic>
      <p:sp>
        <p:nvSpPr>
          <p:cNvPr id="5" name="Rectángulo 4"/>
          <p:cNvSpPr/>
          <p:nvPr/>
        </p:nvSpPr>
        <p:spPr>
          <a:xfrm>
            <a:off x="7536161" y="1438048"/>
            <a:ext cx="3862583" cy="1077218"/>
          </a:xfrm>
          <a:prstGeom prst="rect">
            <a:avLst/>
          </a:prstGeom>
        </p:spPr>
        <p:txBody>
          <a:bodyPr wrap="square">
            <a:spAutoFit/>
          </a:bodyPr>
          <a:lstStyle/>
          <a:p>
            <a:pPr algn="ctr"/>
            <a:r>
              <a:rPr lang="es-ES" sz="3200" b="1" dirty="0">
                <a:latin typeface="Neo Sans" panose="020B0504020202020204" pitchFamily="34" charset="0"/>
              </a:rPr>
              <a:t>Tecnologías Avanzadas</a:t>
            </a:r>
          </a:p>
        </p:txBody>
      </p:sp>
      <p:sp>
        <p:nvSpPr>
          <p:cNvPr id="6" name="Rectángulo 5"/>
          <p:cNvSpPr/>
          <p:nvPr/>
        </p:nvSpPr>
        <p:spPr>
          <a:xfrm>
            <a:off x="8323661" y="3095509"/>
            <a:ext cx="3457393" cy="2677656"/>
          </a:xfrm>
          <a:prstGeom prst="rect">
            <a:avLst/>
          </a:prstGeom>
        </p:spPr>
        <p:txBody>
          <a:bodyPr wrap="square">
            <a:spAutoFit/>
          </a:bodyPr>
          <a:lstStyle/>
          <a:p>
            <a:pPr>
              <a:lnSpc>
                <a:spcPct val="150000"/>
              </a:lnSpc>
            </a:pPr>
            <a:r>
              <a:rPr lang="es-ES" sz="1400" dirty="0"/>
              <a:t>Experiencia Digital</a:t>
            </a:r>
          </a:p>
          <a:p>
            <a:pPr>
              <a:lnSpc>
                <a:spcPct val="150000"/>
              </a:lnSpc>
            </a:pPr>
            <a:r>
              <a:rPr lang="es-ES" sz="1400" dirty="0"/>
              <a:t>CRM y Canales</a:t>
            </a:r>
          </a:p>
          <a:p>
            <a:pPr>
              <a:lnSpc>
                <a:spcPct val="150000"/>
              </a:lnSpc>
            </a:pPr>
            <a:r>
              <a:rPr lang="es-ES" sz="1400" dirty="0"/>
              <a:t>Data </a:t>
            </a:r>
            <a:r>
              <a:rPr lang="es-ES" sz="1400" dirty="0" err="1"/>
              <a:t>Science</a:t>
            </a:r>
            <a:r>
              <a:rPr lang="es-ES" sz="1400" dirty="0"/>
              <a:t> &amp; AI</a:t>
            </a:r>
          </a:p>
          <a:p>
            <a:pPr>
              <a:lnSpc>
                <a:spcPct val="150000"/>
              </a:lnSpc>
            </a:pPr>
            <a:r>
              <a:rPr lang="es-ES" sz="1400" dirty="0"/>
              <a:t>Tecnología del Dato</a:t>
            </a:r>
          </a:p>
          <a:p>
            <a:pPr>
              <a:lnSpc>
                <a:spcPct val="150000"/>
              </a:lnSpc>
            </a:pPr>
            <a:r>
              <a:rPr lang="es-ES" sz="1400" dirty="0"/>
              <a:t>Operaciones Digitales</a:t>
            </a:r>
          </a:p>
          <a:p>
            <a:pPr>
              <a:lnSpc>
                <a:spcPct val="150000"/>
              </a:lnSpc>
            </a:pPr>
            <a:r>
              <a:rPr lang="es-ES" sz="1400" b="1" u="sng" dirty="0"/>
              <a:t>Arquitectura</a:t>
            </a:r>
          </a:p>
          <a:p>
            <a:pPr>
              <a:lnSpc>
                <a:spcPct val="150000"/>
              </a:lnSpc>
            </a:pPr>
            <a:r>
              <a:rPr lang="es-ES" sz="1400" dirty="0"/>
              <a:t>Tecnologías Emergentes</a:t>
            </a:r>
          </a:p>
          <a:p>
            <a:pPr>
              <a:lnSpc>
                <a:spcPct val="150000"/>
              </a:lnSpc>
            </a:pPr>
            <a:endParaRPr lang="es-ES" sz="1400" dirty="0"/>
          </a:p>
        </p:txBody>
      </p:sp>
      <p:sp>
        <p:nvSpPr>
          <p:cNvPr id="13" name="Forma libre 12"/>
          <p:cNvSpPr/>
          <p:nvPr/>
        </p:nvSpPr>
        <p:spPr>
          <a:xfrm rot="5400000" flipH="1" flipV="1">
            <a:off x="3656080" y="2528399"/>
            <a:ext cx="6851552" cy="2124028"/>
          </a:xfrm>
          <a:custGeom>
            <a:avLst/>
            <a:gdLst>
              <a:gd name="connsiteX0" fmla="*/ 6877993 w 6877993"/>
              <a:gd name="connsiteY0" fmla="*/ 2132225 h 2132225"/>
              <a:gd name="connsiteX1" fmla="*/ 6877993 w 6877993"/>
              <a:gd name="connsiteY1" fmla="*/ 695474 h 2132225"/>
              <a:gd name="connsiteX2" fmla="*/ 6877993 w 6877993"/>
              <a:gd name="connsiteY2" fmla="*/ 0 h 2132225"/>
              <a:gd name="connsiteX3" fmla="*/ 0 w 6877993"/>
              <a:gd name="connsiteY3" fmla="*/ 1965141 h 2132225"/>
              <a:gd name="connsiteX4" fmla="*/ 0 w 6877993"/>
              <a:gd name="connsiteY4" fmla="*/ 2132225 h 213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7993" h="2132225">
                <a:moveTo>
                  <a:pt x="6877993" y="2132225"/>
                </a:moveTo>
                <a:lnTo>
                  <a:pt x="6877993" y="695474"/>
                </a:lnTo>
                <a:lnTo>
                  <a:pt x="6877993" y="0"/>
                </a:lnTo>
                <a:lnTo>
                  <a:pt x="0" y="1965141"/>
                </a:lnTo>
                <a:lnTo>
                  <a:pt x="0" y="21322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sz="1351" dirty="0">
              <a:latin typeface="Arial" panose="020B0604020202020204" pitchFamily="34" charset="0"/>
            </a:endParaRPr>
          </a:p>
        </p:txBody>
      </p:sp>
      <p:cxnSp>
        <p:nvCxnSpPr>
          <p:cNvPr id="10" name="Conector recto 9"/>
          <p:cNvCxnSpPr/>
          <p:nvPr/>
        </p:nvCxnSpPr>
        <p:spPr>
          <a:xfrm>
            <a:off x="8422200" y="2852936"/>
            <a:ext cx="69813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725604"/>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36000" y="649091"/>
            <a:ext cx="11328619" cy="919343"/>
          </a:xfrm>
        </p:spPr>
        <p:txBody>
          <a:bodyPr/>
          <a:lstStyle/>
          <a:p>
            <a:r>
              <a:rPr lang="es-ES" dirty="0"/>
              <a:t>Gestión del tráfico</a:t>
            </a:r>
          </a:p>
        </p:txBody>
      </p:sp>
      <p:sp>
        <p:nvSpPr>
          <p:cNvPr id="5" name="Marcador de texto 4"/>
          <p:cNvSpPr>
            <a:spLocks noGrp="1"/>
          </p:cNvSpPr>
          <p:nvPr>
            <p:ph type="body" sz="quarter" idx="13"/>
          </p:nvPr>
        </p:nvSpPr>
        <p:spPr>
          <a:xfrm>
            <a:off x="336000" y="357000"/>
            <a:ext cx="11519451" cy="251520"/>
          </a:xfrm>
        </p:spPr>
        <p:txBody>
          <a:bodyPr lIns="0" anchor="ctr" anchorCtr="0">
            <a:noAutofit/>
          </a:bodyPr>
          <a:lstStyle/>
          <a:p>
            <a:r>
              <a:rPr lang="es-ES" sz="1000" dirty="0" err="1">
                <a:solidFill>
                  <a:schemeClr val="tx1"/>
                </a:solidFill>
                <a:latin typeface="Soho Gothic Pro" panose="020B0503030504020204" pitchFamily="34" charset="77"/>
              </a:rPr>
              <a:t>MeetUps</a:t>
            </a:r>
            <a:r>
              <a:rPr lang="es-ES" sz="1000" dirty="0">
                <a:solidFill>
                  <a:schemeClr val="tx1"/>
                </a:solidFill>
                <a:latin typeface="Soho Gothic Pro" panose="020B0503030504020204" pitchFamily="34" charset="77"/>
              </a:rPr>
              <a:t> Tecnologías Avanzadas</a:t>
            </a:r>
          </a:p>
        </p:txBody>
      </p:sp>
      <p:sp>
        <p:nvSpPr>
          <p:cNvPr id="11" name="CuadroTexto 2">
            <a:extLst>
              <a:ext uri="{FF2B5EF4-FFF2-40B4-BE49-F238E27FC236}">
                <a16:creationId xmlns:a16="http://schemas.microsoft.com/office/drawing/2014/main" id="{F7C80021-F35C-3D42-B830-FB57B00AC7F4}"/>
              </a:ext>
            </a:extLst>
          </p:cNvPr>
          <p:cNvSpPr txBox="1"/>
          <p:nvPr/>
        </p:nvSpPr>
        <p:spPr>
          <a:xfrm>
            <a:off x="527384" y="1200043"/>
            <a:ext cx="11185566" cy="1323439"/>
          </a:xfrm>
          <a:prstGeom prst="rect">
            <a:avLst/>
          </a:prstGeom>
          <a:noFill/>
        </p:spPr>
        <p:txBody>
          <a:bodyPr wrap="square" rtlCol="0">
            <a:spAutoFit/>
          </a:bodyPr>
          <a:lstStyle/>
          <a:p>
            <a:pPr lvl="0">
              <a:defRPr/>
            </a:pPr>
            <a:r>
              <a:rPr lang="es-ES" sz="1600" dirty="0">
                <a:latin typeface="+mj-lt"/>
              </a:rPr>
              <a:t>Los recursos </a:t>
            </a:r>
            <a:r>
              <a:rPr lang="es-ES" sz="1600" b="1" dirty="0" err="1">
                <a:latin typeface="+mj-lt"/>
              </a:rPr>
              <a:t>ServiceEntry</a:t>
            </a:r>
            <a:r>
              <a:rPr lang="es-ES" sz="1600" dirty="0">
                <a:latin typeface="+mj-lt"/>
              </a:rPr>
              <a:t> permite añadir </a:t>
            </a:r>
            <a:r>
              <a:rPr lang="es-ES" sz="1600" b="1" dirty="0">
                <a:latin typeface="+mj-lt"/>
              </a:rPr>
              <a:t>servicios externos </a:t>
            </a:r>
            <a:r>
              <a:rPr lang="es-ES" sz="1600" dirty="0">
                <a:latin typeface="+mj-lt"/>
              </a:rPr>
              <a:t>al </a:t>
            </a:r>
            <a:r>
              <a:rPr lang="es-ES" sz="1600" dirty="0" err="1">
                <a:latin typeface="+mj-lt"/>
              </a:rPr>
              <a:t>Service</a:t>
            </a:r>
            <a:r>
              <a:rPr lang="es-ES" sz="1600" dirty="0">
                <a:latin typeface="+mj-lt"/>
              </a:rPr>
              <a:t> </a:t>
            </a:r>
            <a:r>
              <a:rPr lang="es-ES" sz="1600" dirty="0" err="1">
                <a:latin typeface="+mj-lt"/>
              </a:rPr>
              <a:t>Mesh</a:t>
            </a:r>
            <a:r>
              <a:rPr lang="es-ES" sz="1600" dirty="0">
                <a:latin typeface="+mj-lt"/>
              </a:rPr>
              <a:t>. </a:t>
            </a:r>
          </a:p>
          <a:p>
            <a:pPr lvl="0">
              <a:defRPr/>
            </a:pPr>
            <a:endParaRPr lang="es-ES" sz="1600" dirty="0">
              <a:latin typeface="+mj-lt"/>
            </a:endParaRPr>
          </a:p>
          <a:p>
            <a:pPr lvl="0">
              <a:defRPr/>
            </a:pPr>
            <a:r>
              <a:rPr lang="es-ES" sz="1600" dirty="0"/>
              <a:t>Dependiendo de las políticas aplicadas, en el caso de requerir acceso a direcciones externas desde una aplicación dentro del </a:t>
            </a:r>
            <a:r>
              <a:rPr lang="es-ES" sz="1600" dirty="0" err="1"/>
              <a:t>mesh</a:t>
            </a:r>
            <a:r>
              <a:rPr lang="es-ES" sz="1600" dirty="0"/>
              <a:t>, sería necesario añadir un </a:t>
            </a:r>
            <a:r>
              <a:rPr lang="es-ES" sz="1600" b="1" dirty="0" err="1"/>
              <a:t>ServiceEntry</a:t>
            </a:r>
            <a:r>
              <a:rPr lang="es-ES" sz="1600" dirty="0"/>
              <a:t> para permitir el acceso.</a:t>
            </a:r>
          </a:p>
          <a:p>
            <a:pPr lvl="0">
              <a:defRPr/>
            </a:pPr>
            <a:endParaRPr lang="es-ES" sz="1600" dirty="0">
              <a:latin typeface="+mj-lt"/>
            </a:endParaRPr>
          </a:p>
        </p:txBody>
      </p:sp>
      <p:sp>
        <p:nvSpPr>
          <p:cNvPr id="15" name="Rectángulo 3">
            <a:extLst>
              <a:ext uri="{FF2B5EF4-FFF2-40B4-BE49-F238E27FC236}">
                <a16:creationId xmlns:a16="http://schemas.microsoft.com/office/drawing/2014/main" id="{3DDEDC03-32F2-1741-9CBF-8AF3F367DBCC}"/>
              </a:ext>
            </a:extLst>
          </p:cNvPr>
          <p:cNvSpPr/>
          <p:nvPr/>
        </p:nvSpPr>
        <p:spPr>
          <a:xfrm>
            <a:off x="551883" y="3382541"/>
            <a:ext cx="5400101" cy="2123658"/>
          </a:xfrm>
          <a:prstGeom prst="rect">
            <a:avLst/>
          </a:prstGeom>
        </p:spPr>
        <p:txBody>
          <a:bodyPr wrap="square">
            <a:spAutoFit/>
          </a:bodyPr>
          <a:lstStyle/>
          <a:p>
            <a:pPr lvl="0">
              <a:defRPr/>
            </a:pPr>
            <a:r>
              <a:rPr lang="es-ES" sz="1200" dirty="0"/>
              <a:t>Se </a:t>
            </a:r>
            <a:r>
              <a:rPr lang="es-ES" sz="1200" dirty="0" smtClean="0"/>
              <a:t>debe </a:t>
            </a:r>
            <a:r>
              <a:rPr lang="es-ES" sz="1200" dirty="0"/>
              <a:t>indicar los siguientes parámetros:</a:t>
            </a:r>
          </a:p>
          <a:p>
            <a:pPr marL="171450" lvl="0" indent="-171450">
              <a:lnSpc>
                <a:spcPct val="150000"/>
              </a:lnSpc>
              <a:buFont typeface="Arial" panose="020B0604020202020204" pitchFamily="34" charset="0"/>
              <a:buChar char="•"/>
              <a:defRPr/>
            </a:pPr>
            <a:endParaRPr lang="es-ES" sz="1200" dirty="0"/>
          </a:p>
          <a:p>
            <a:pPr marL="171450" lvl="0" indent="-171450">
              <a:lnSpc>
                <a:spcPct val="150000"/>
              </a:lnSpc>
              <a:buFont typeface="Arial" panose="020B0604020202020204" pitchFamily="34" charset="0"/>
              <a:buChar char="•"/>
              <a:defRPr/>
            </a:pPr>
            <a:r>
              <a:rPr lang="es-ES" sz="1200" b="1" dirty="0"/>
              <a:t>Hosts</a:t>
            </a:r>
            <a:r>
              <a:rPr lang="es-ES" sz="1200" dirty="0"/>
              <a:t>: Lista de direcciones a los que se desean acceder.</a:t>
            </a:r>
          </a:p>
          <a:p>
            <a:pPr marL="171450" lvl="0" indent="-171450">
              <a:lnSpc>
                <a:spcPct val="150000"/>
              </a:lnSpc>
              <a:buFont typeface="Arial" panose="020B0604020202020204" pitchFamily="34" charset="0"/>
              <a:buChar char="•"/>
              <a:defRPr/>
            </a:pPr>
            <a:r>
              <a:rPr lang="es-ES" sz="1200" b="1" dirty="0" err="1"/>
              <a:t>Location</a:t>
            </a:r>
            <a:r>
              <a:rPr lang="es-ES" sz="1200" dirty="0"/>
              <a:t>: Localización de dichas direcciones</a:t>
            </a:r>
          </a:p>
          <a:p>
            <a:pPr marL="171450" lvl="0" indent="-171450">
              <a:lnSpc>
                <a:spcPct val="150000"/>
              </a:lnSpc>
              <a:buFont typeface="Arial" panose="020B0604020202020204" pitchFamily="34" charset="0"/>
              <a:buChar char="•"/>
              <a:defRPr/>
            </a:pPr>
            <a:r>
              <a:rPr lang="es-ES" sz="1200" b="1" dirty="0" err="1"/>
              <a:t>Ports</a:t>
            </a:r>
            <a:r>
              <a:rPr lang="es-ES" sz="1200" dirty="0"/>
              <a:t>: Puertos que se necesitan habilitar para acceder a los servicios externos.</a:t>
            </a:r>
          </a:p>
          <a:p>
            <a:pPr marL="171450" lvl="0" indent="-171450">
              <a:lnSpc>
                <a:spcPct val="150000"/>
              </a:lnSpc>
              <a:buFont typeface="Arial" panose="020B0604020202020204" pitchFamily="34" charset="0"/>
              <a:buChar char="•"/>
              <a:defRPr/>
            </a:pPr>
            <a:r>
              <a:rPr lang="es-ES" sz="1200" b="1" dirty="0" err="1"/>
              <a:t>Resolution</a:t>
            </a:r>
            <a:r>
              <a:rPr lang="es-ES" sz="1200" b="1" dirty="0"/>
              <a:t>:</a:t>
            </a:r>
            <a:r>
              <a:rPr lang="es-ES" sz="1200" dirty="0"/>
              <a:t> Resolución que se desea realizar para dichas direcciones.</a:t>
            </a:r>
          </a:p>
          <a:p>
            <a:pPr lvl="0">
              <a:defRPr/>
            </a:pPr>
            <a:endParaRPr lang="es-ES" sz="1200" dirty="0"/>
          </a:p>
        </p:txBody>
      </p:sp>
      <p:pic>
        <p:nvPicPr>
          <p:cNvPr id="3" name="Picture 2">
            <a:extLst>
              <a:ext uri="{FF2B5EF4-FFF2-40B4-BE49-F238E27FC236}">
                <a16:creationId xmlns:a16="http://schemas.microsoft.com/office/drawing/2014/main" id="{1661C933-0727-E84C-BAA3-C40F463DBFE0}"/>
              </a:ext>
            </a:extLst>
          </p:cNvPr>
          <p:cNvPicPr>
            <a:picLocks noChangeAspect="1"/>
          </p:cNvPicPr>
          <p:nvPr/>
        </p:nvPicPr>
        <p:blipFill>
          <a:blip r:embed="rId2"/>
          <a:stretch>
            <a:fillRect/>
          </a:stretch>
        </p:blipFill>
        <p:spPr>
          <a:xfrm>
            <a:off x="7104112" y="2492896"/>
            <a:ext cx="4191000" cy="3492500"/>
          </a:xfrm>
          <a:prstGeom prst="rect">
            <a:avLst/>
          </a:prstGeom>
        </p:spPr>
      </p:pic>
      <p:cxnSp>
        <p:nvCxnSpPr>
          <p:cNvPr id="9" name="Conector recto de flecha 5">
            <a:extLst>
              <a:ext uri="{FF2B5EF4-FFF2-40B4-BE49-F238E27FC236}">
                <a16:creationId xmlns:a16="http://schemas.microsoft.com/office/drawing/2014/main" id="{1C36097D-A09B-E14D-9B07-583CF6F48B59}"/>
              </a:ext>
            </a:extLst>
          </p:cNvPr>
          <p:cNvCxnSpPr>
            <a:cxnSpLocks/>
          </p:cNvCxnSpPr>
          <p:nvPr/>
        </p:nvCxnSpPr>
        <p:spPr>
          <a:xfrm flipV="1">
            <a:off x="4583832" y="3807502"/>
            <a:ext cx="2520280" cy="26957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5">
            <a:extLst>
              <a:ext uri="{FF2B5EF4-FFF2-40B4-BE49-F238E27FC236}">
                <a16:creationId xmlns:a16="http://schemas.microsoft.com/office/drawing/2014/main" id="{026277B2-370F-8945-B76D-199B968FE24D}"/>
              </a:ext>
            </a:extLst>
          </p:cNvPr>
          <p:cNvCxnSpPr>
            <a:cxnSpLocks/>
          </p:cNvCxnSpPr>
          <p:nvPr/>
        </p:nvCxnSpPr>
        <p:spPr>
          <a:xfrm>
            <a:off x="4655840" y="4293096"/>
            <a:ext cx="2664296" cy="432048"/>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5">
            <a:extLst>
              <a:ext uri="{FF2B5EF4-FFF2-40B4-BE49-F238E27FC236}">
                <a16:creationId xmlns:a16="http://schemas.microsoft.com/office/drawing/2014/main" id="{4947F39F-187A-204A-A5D8-B5950064A3D6}"/>
              </a:ext>
            </a:extLst>
          </p:cNvPr>
          <p:cNvCxnSpPr>
            <a:cxnSpLocks/>
          </p:cNvCxnSpPr>
          <p:nvPr/>
        </p:nvCxnSpPr>
        <p:spPr>
          <a:xfrm>
            <a:off x="5519936" y="4653136"/>
            <a:ext cx="1800200" cy="28803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5">
            <a:extLst>
              <a:ext uri="{FF2B5EF4-FFF2-40B4-BE49-F238E27FC236}">
                <a16:creationId xmlns:a16="http://schemas.microsoft.com/office/drawing/2014/main" id="{EE974A1E-A68B-7B4D-9E83-3294BFF0AC1A}"/>
              </a:ext>
            </a:extLst>
          </p:cNvPr>
          <p:cNvCxnSpPr>
            <a:cxnSpLocks/>
          </p:cNvCxnSpPr>
          <p:nvPr/>
        </p:nvCxnSpPr>
        <p:spPr>
          <a:xfrm>
            <a:off x="5591944" y="5157192"/>
            <a:ext cx="1728192" cy="643035"/>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687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6000" y="649095"/>
            <a:ext cx="11519451" cy="475649"/>
          </a:xfrm>
        </p:spPr>
        <p:txBody>
          <a:bodyPr/>
          <a:lstStyle/>
          <a:p>
            <a:r>
              <a:rPr lang="es-ES" sz="2667" dirty="0" err="1"/>
              <a:t>Observabilidad</a:t>
            </a:r>
            <a:endParaRPr lang="es-ES" sz="2667" dirty="0"/>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sp>
        <p:nvSpPr>
          <p:cNvPr id="15" name="CuadroTexto 222">
            <a:extLst>
              <a:ext uri="{FF2B5EF4-FFF2-40B4-BE49-F238E27FC236}">
                <a16:creationId xmlns:a16="http://schemas.microsoft.com/office/drawing/2014/main" id="{9929A568-9B98-6240-85E3-270DDF61474A}"/>
              </a:ext>
            </a:extLst>
          </p:cNvPr>
          <p:cNvSpPr txBox="1"/>
          <p:nvPr/>
        </p:nvSpPr>
        <p:spPr>
          <a:xfrm>
            <a:off x="2855640" y="1592002"/>
            <a:ext cx="8640959" cy="972902"/>
          </a:xfrm>
          <a:prstGeom prst="rect">
            <a:avLst/>
          </a:prstGeom>
          <a:ln>
            <a:noFill/>
          </a:ln>
        </p:spPr>
        <p:txBody>
          <a:bodyPr vert="horz" wrap="square" lIns="91440" tIns="45720" rIns="91440" bIns="45720" rtlCol="0" anchor="t">
            <a:noAutofit/>
          </a:bodyPr>
          <a:lstStyle/>
          <a:p>
            <a:pPr lvl="0">
              <a:defRPr/>
            </a:pPr>
            <a:r>
              <a:rPr lang="es-ES" sz="1600" dirty="0" err="1">
                <a:solidFill>
                  <a:srgbClr val="000000"/>
                </a:solidFill>
              </a:rPr>
              <a:t>Istio</a:t>
            </a:r>
            <a:r>
              <a:rPr lang="es-ES" sz="1600" dirty="0">
                <a:solidFill>
                  <a:srgbClr val="000000"/>
                </a:solidFill>
              </a:rPr>
              <a:t> genera trazas de telemetría para todos las comunicaciones entre servicios que gestiona. </a:t>
            </a:r>
          </a:p>
          <a:p>
            <a:pPr lvl="0">
              <a:defRPr/>
            </a:pPr>
            <a:endParaRPr lang="es-ES" sz="1600" dirty="0">
              <a:solidFill>
                <a:srgbClr val="000000"/>
              </a:solidFill>
            </a:endParaRPr>
          </a:p>
          <a:p>
            <a:pPr lvl="0">
              <a:defRPr/>
            </a:pPr>
            <a:r>
              <a:rPr lang="es-ES" sz="1600" dirty="0"/>
              <a:t>Esta telemetría consiste en la captura de:</a:t>
            </a:r>
          </a:p>
          <a:p>
            <a:pPr>
              <a:spcAft>
                <a:spcPts val="1800"/>
              </a:spcAft>
            </a:pPr>
            <a:endParaRPr lang="es-ES" sz="1600" dirty="0">
              <a:latin typeface="+mj-lt"/>
              <a:cs typeface="Soho Gothic Pro"/>
            </a:endParaRPr>
          </a:p>
        </p:txBody>
      </p:sp>
      <p:sp>
        <p:nvSpPr>
          <p:cNvPr id="27" name="CuadroTexto 222">
            <a:extLst>
              <a:ext uri="{FF2B5EF4-FFF2-40B4-BE49-F238E27FC236}">
                <a16:creationId xmlns:a16="http://schemas.microsoft.com/office/drawing/2014/main" id="{2B92D797-BE96-C245-84AD-0449FD9C812B}"/>
              </a:ext>
            </a:extLst>
          </p:cNvPr>
          <p:cNvSpPr txBox="1"/>
          <p:nvPr/>
        </p:nvSpPr>
        <p:spPr>
          <a:xfrm>
            <a:off x="2956542" y="2708920"/>
            <a:ext cx="8468050" cy="4213262"/>
          </a:xfrm>
          <a:prstGeom prst="rect">
            <a:avLst/>
          </a:prstGeom>
          <a:ln>
            <a:noFill/>
          </a:ln>
        </p:spPr>
        <p:txBody>
          <a:bodyPr vert="horz" wrap="square" lIns="91440" tIns="45720" rIns="91440" bIns="45720" rtlCol="0" anchor="t">
            <a:noAutofit/>
          </a:bodyPr>
          <a:lstStyle/>
          <a:p>
            <a:pPr marL="171450" lvl="0" indent="-171450" algn="just">
              <a:buFont typeface="Arial" panose="020B0604020202020204" pitchFamily="34" charset="0"/>
              <a:buChar char="•"/>
              <a:defRPr/>
            </a:pPr>
            <a:r>
              <a:rPr lang="es-ES" sz="1200" b="1" dirty="0"/>
              <a:t>Métricas</a:t>
            </a:r>
            <a:r>
              <a:rPr lang="es-ES" sz="1200" dirty="0"/>
              <a:t>: </a:t>
            </a:r>
            <a:r>
              <a:rPr lang="es-ES" sz="1200" dirty="0" err="1"/>
              <a:t>Istio</a:t>
            </a:r>
            <a:r>
              <a:rPr lang="es-ES" sz="1200" dirty="0"/>
              <a:t> permite la obtención de métricas de comportamiento de los servicios que gestiona. Estas métricas proporcionan información acerca del volumen de tráfico, el ratio de errores y los tiempos de respuesta. Además permite la monitorización del propio </a:t>
            </a:r>
            <a:r>
              <a:rPr lang="es-ES" sz="1200" dirty="0" err="1"/>
              <a:t>Service</a:t>
            </a:r>
            <a:r>
              <a:rPr lang="es-ES" sz="1200" dirty="0"/>
              <a:t> </a:t>
            </a:r>
            <a:r>
              <a:rPr lang="es-ES" sz="1200" dirty="0" err="1"/>
              <a:t>mesh</a:t>
            </a:r>
            <a:r>
              <a:rPr lang="es-ES" sz="1200" dirty="0"/>
              <a:t>. Las métricas se dividen en:</a:t>
            </a:r>
          </a:p>
          <a:p>
            <a:pPr marL="171450" lvl="0" indent="-171450" algn="just">
              <a:buFont typeface="Arial" panose="020B0604020202020204" pitchFamily="34" charset="0"/>
              <a:buChar char="•"/>
              <a:defRPr/>
            </a:pPr>
            <a:endParaRPr lang="es-ES" sz="1200" dirty="0"/>
          </a:p>
          <a:p>
            <a:pPr marL="628345" lvl="1" indent="-171450" algn="just">
              <a:buFont typeface="Arial" panose="020B0604020202020204" pitchFamily="34" charset="0"/>
              <a:buChar char="•"/>
              <a:defRPr/>
            </a:pPr>
            <a:r>
              <a:rPr lang="es-ES" sz="1200" b="1" dirty="0"/>
              <a:t>Métricas a nivel de proxy</a:t>
            </a:r>
            <a:r>
              <a:rPr lang="es-ES" sz="1200" dirty="0"/>
              <a:t>: captura de métricas relativas a tráfico capturado por el proxy de cada servicio, incluyendo </a:t>
            </a:r>
            <a:r>
              <a:rPr lang="es-ES" sz="1200" dirty="0" err="1"/>
              <a:t>health</a:t>
            </a:r>
            <a:r>
              <a:rPr lang="es-ES" sz="1200" dirty="0"/>
              <a:t> </a:t>
            </a:r>
            <a:r>
              <a:rPr lang="es-ES" sz="1200" dirty="0" err="1"/>
              <a:t>checking</a:t>
            </a:r>
            <a:r>
              <a:rPr lang="es-ES" sz="1200" dirty="0"/>
              <a:t>.</a:t>
            </a:r>
          </a:p>
          <a:p>
            <a:pPr marL="628345" lvl="1" indent="-171450" algn="just">
              <a:buFont typeface="Arial" panose="020B0604020202020204" pitchFamily="34" charset="0"/>
              <a:buChar char="•"/>
              <a:defRPr/>
            </a:pPr>
            <a:endParaRPr lang="es-ES" sz="1200" dirty="0"/>
          </a:p>
          <a:p>
            <a:pPr marL="628345" lvl="1" indent="-171450" algn="just">
              <a:buFont typeface="Arial" panose="020B0604020202020204" pitchFamily="34" charset="0"/>
              <a:buChar char="•"/>
              <a:defRPr/>
            </a:pPr>
            <a:r>
              <a:rPr lang="es-ES" sz="1200" b="1" dirty="0"/>
              <a:t>Métricas a nivel de servicio</a:t>
            </a:r>
            <a:r>
              <a:rPr lang="es-ES" sz="1200" dirty="0"/>
              <a:t>: cubren latencia de comunicaciones, tráfico, errores y saturación.</a:t>
            </a:r>
          </a:p>
          <a:p>
            <a:pPr marL="628345" lvl="1" indent="-171450" algn="just">
              <a:buFont typeface="Arial" panose="020B0604020202020204" pitchFamily="34" charset="0"/>
              <a:buChar char="•"/>
              <a:defRPr/>
            </a:pPr>
            <a:endParaRPr lang="es-ES" sz="1200" dirty="0"/>
          </a:p>
          <a:p>
            <a:pPr marL="628345" lvl="1" indent="-171450" algn="just">
              <a:buFont typeface="Arial" panose="020B0604020202020204" pitchFamily="34" charset="0"/>
              <a:buChar char="•"/>
              <a:defRPr/>
            </a:pPr>
            <a:r>
              <a:rPr lang="es-ES" sz="1200" b="1" dirty="0"/>
              <a:t>Métricas control </a:t>
            </a:r>
            <a:r>
              <a:rPr lang="es-ES" sz="1200" b="1" dirty="0" err="1"/>
              <a:t>plane</a:t>
            </a:r>
            <a:r>
              <a:rPr lang="es-ES" sz="1200" dirty="0"/>
              <a:t>: proporciona un conjunto de métricas para </a:t>
            </a:r>
            <a:r>
              <a:rPr lang="es-ES" sz="1200" dirty="0" err="1"/>
              <a:t>automonitorizarse</a:t>
            </a:r>
            <a:r>
              <a:rPr lang="es-ES" sz="1200" dirty="0"/>
              <a:t>.</a:t>
            </a:r>
          </a:p>
          <a:p>
            <a:pPr marL="171450" lvl="0" indent="-171450" algn="just">
              <a:buFont typeface="Arial" panose="020B0604020202020204" pitchFamily="34" charset="0"/>
              <a:buChar char="•"/>
              <a:defRPr/>
            </a:pPr>
            <a:endParaRPr lang="es-ES" sz="1200" dirty="0"/>
          </a:p>
          <a:p>
            <a:pPr marL="171450" lvl="0" indent="-171450" algn="just">
              <a:buFont typeface="Arial" panose="020B0604020202020204" pitchFamily="34" charset="0"/>
              <a:buChar char="•"/>
              <a:defRPr/>
            </a:pPr>
            <a:r>
              <a:rPr lang="es-ES" sz="1200" b="1" dirty="0"/>
              <a:t>Trazas distribuidas</a:t>
            </a:r>
            <a:r>
              <a:rPr lang="es-ES" sz="1200" dirty="0"/>
              <a:t>: las trazas permiten entender las dependencias entre los servicios y las latencias entre los mismos. Los </a:t>
            </a:r>
            <a:r>
              <a:rPr lang="es-ES" sz="1200" dirty="0" err="1"/>
              <a:t>proxies</a:t>
            </a:r>
            <a:r>
              <a:rPr lang="es-ES" sz="1200" dirty="0"/>
              <a:t> automáticamente generan </a:t>
            </a:r>
            <a:r>
              <a:rPr lang="es-ES" sz="1200" dirty="0" err="1"/>
              <a:t>spans</a:t>
            </a:r>
            <a:r>
              <a:rPr lang="es-ES" sz="1200" dirty="0"/>
              <a:t> que permiten la propagación de </a:t>
            </a:r>
            <a:r>
              <a:rPr lang="es-ES" sz="1200" dirty="0" err="1"/>
              <a:t>ids</a:t>
            </a:r>
            <a:r>
              <a:rPr lang="es-ES" sz="1200" dirty="0"/>
              <a:t> de correlación entre peticiones.</a:t>
            </a:r>
          </a:p>
          <a:p>
            <a:pPr marL="171450" lvl="0" indent="-171450" algn="just">
              <a:buFont typeface="Arial" panose="020B0604020202020204" pitchFamily="34" charset="0"/>
              <a:buChar char="•"/>
              <a:defRPr/>
            </a:pPr>
            <a:endParaRPr lang="es-ES" sz="1200" dirty="0"/>
          </a:p>
          <a:p>
            <a:pPr marL="171450" lvl="0" indent="-171450" algn="just">
              <a:buFont typeface="Arial" panose="020B0604020202020204" pitchFamily="34" charset="0"/>
              <a:buChar char="•"/>
              <a:defRPr/>
            </a:pPr>
            <a:r>
              <a:rPr lang="es-ES" sz="1200" b="1" dirty="0" err="1"/>
              <a:t>Logs</a:t>
            </a:r>
            <a:r>
              <a:rPr lang="es-ES" sz="1200" b="1" dirty="0"/>
              <a:t> de acceso</a:t>
            </a:r>
            <a:r>
              <a:rPr lang="es-ES" sz="1200" dirty="0"/>
              <a:t>: </a:t>
            </a:r>
            <a:r>
              <a:rPr lang="es-ES" sz="1200" dirty="0" err="1"/>
              <a:t>Istio</a:t>
            </a:r>
            <a:r>
              <a:rPr lang="es-ES" sz="1200" dirty="0"/>
              <a:t> genera </a:t>
            </a:r>
            <a:r>
              <a:rPr lang="es-ES" sz="1200" dirty="0" err="1"/>
              <a:t>logs</a:t>
            </a:r>
            <a:r>
              <a:rPr lang="es-ES" sz="1200" dirty="0"/>
              <a:t> de tráfico de forma automática por cada proxy de servicio.</a:t>
            </a:r>
          </a:p>
        </p:txBody>
      </p:sp>
      <p:sp>
        <p:nvSpPr>
          <p:cNvPr id="7" name="Trapecio 31">
            <a:extLst>
              <a:ext uri="{FF2B5EF4-FFF2-40B4-BE49-F238E27FC236}">
                <a16:creationId xmlns:a16="http://schemas.microsoft.com/office/drawing/2014/main" id="{26C50B9B-EB73-A14D-B7E5-35CFD5C9951A}"/>
              </a:ext>
            </a:extLst>
          </p:cNvPr>
          <p:cNvSpPr/>
          <p:nvPr/>
        </p:nvSpPr>
        <p:spPr>
          <a:xfrm rot="5400000">
            <a:off x="-2378531" y="2830523"/>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pic>
        <p:nvPicPr>
          <p:cNvPr id="8" name="Picture 7">
            <a:extLst>
              <a:ext uri="{FF2B5EF4-FFF2-40B4-BE49-F238E27FC236}">
                <a16:creationId xmlns:a16="http://schemas.microsoft.com/office/drawing/2014/main" id="{F2008F56-C5E0-384E-A907-6528CCBCC447}"/>
              </a:ext>
            </a:extLst>
          </p:cNvPr>
          <p:cNvPicPr>
            <a:picLocks noChangeAspect="1"/>
          </p:cNvPicPr>
          <p:nvPr/>
        </p:nvPicPr>
        <p:blipFill>
          <a:blip r:embed="rId2"/>
          <a:stretch>
            <a:fillRect/>
          </a:stretch>
        </p:blipFill>
        <p:spPr>
          <a:xfrm>
            <a:off x="263352" y="3140968"/>
            <a:ext cx="1989275" cy="1792255"/>
          </a:xfrm>
          <a:prstGeom prst="rect">
            <a:avLst/>
          </a:prstGeom>
        </p:spPr>
      </p:pic>
    </p:spTree>
    <p:extLst>
      <p:ext uri="{BB962C8B-B14F-4D97-AF65-F5344CB8AC3E}">
        <p14:creationId xmlns:p14="http://schemas.microsoft.com/office/powerpoint/2010/main" val="2245363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6000" y="649095"/>
            <a:ext cx="11519451" cy="475649"/>
          </a:xfrm>
        </p:spPr>
        <p:txBody>
          <a:bodyPr/>
          <a:lstStyle/>
          <a:p>
            <a:r>
              <a:rPr lang="es-ES" sz="2667" dirty="0"/>
              <a:t>Monitorización</a:t>
            </a:r>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sp>
        <p:nvSpPr>
          <p:cNvPr id="15" name="CuadroTexto 222">
            <a:extLst>
              <a:ext uri="{FF2B5EF4-FFF2-40B4-BE49-F238E27FC236}">
                <a16:creationId xmlns:a16="http://schemas.microsoft.com/office/drawing/2014/main" id="{9929A568-9B98-6240-85E3-270DDF61474A}"/>
              </a:ext>
            </a:extLst>
          </p:cNvPr>
          <p:cNvSpPr txBox="1"/>
          <p:nvPr/>
        </p:nvSpPr>
        <p:spPr>
          <a:xfrm>
            <a:off x="2855640" y="1592002"/>
            <a:ext cx="8640959" cy="1692982"/>
          </a:xfrm>
          <a:prstGeom prst="rect">
            <a:avLst/>
          </a:prstGeom>
          <a:ln>
            <a:noFill/>
          </a:ln>
        </p:spPr>
        <p:txBody>
          <a:bodyPr vert="horz" wrap="square" lIns="91440" tIns="45720" rIns="91440" bIns="45720" rtlCol="0" anchor="t">
            <a:noAutofit/>
          </a:bodyPr>
          <a:lstStyle/>
          <a:p>
            <a:pPr lvl="0">
              <a:defRPr/>
            </a:pPr>
            <a:r>
              <a:rPr lang="es-ES" sz="1600" dirty="0">
                <a:solidFill>
                  <a:srgbClr val="000000"/>
                </a:solidFill>
              </a:rPr>
              <a:t>Todos los componentes de </a:t>
            </a:r>
            <a:r>
              <a:rPr lang="es-ES" sz="1600" b="1" dirty="0" err="1">
                <a:solidFill>
                  <a:srgbClr val="000000"/>
                </a:solidFill>
              </a:rPr>
              <a:t>Istio</a:t>
            </a:r>
            <a:r>
              <a:rPr lang="es-ES" sz="1600" dirty="0">
                <a:solidFill>
                  <a:srgbClr val="000000"/>
                </a:solidFill>
              </a:rPr>
              <a:t> (incluidos los proxys) disponen de un </a:t>
            </a:r>
            <a:r>
              <a:rPr lang="es-ES" sz="1600" dirty="0" err="1">
                <a:solidFill>
                  <a:srgbClr val="000000"/>
                </a:solidFill>
              </a:rPr>
              <a:t>endpoint</a:t>
            </a:r>
            <a:r>
              <a:rPr lang="es-ES" sz="1600" dirty="0">
                <a:solidFill>
                  <a:srgbClr val="000000"/>
                </a:solidFill>
              </a:rPr>
              <a:t> de consulta de métricas que puede ser consultado por cualquier colector de métricas.</a:t>
            </a:r>
          </a:p>
          <a:p>
            <a:pPr lvl="0">
              <a:defRPr/>
            </a:pPr>
            <a:endParaRPr lang="es-ES" sz="1600" b="1" dirty="0">
              <a:solidFill>
                <a:srgbClr val="000000"/>
              </a:solidFill>
            </a:endParaRPr>
          </a:p>
          <a:p>
            <a:pPr lvl="0">
              <a:defRPr/>
            </a:pPr>
            <a:r>
              <a:rPr lang="es-ES" sz="1600" dirty="0" err="1"/>
              <a:t>Isio</a:t>
            </a:r>
            <a:r>
              <a:rPr lang="es-ES" sz="1600" dirty="0"/>
              <a:t> integra por defecto el </a:t>
            </a:r>
            <a:r>
              <a:rPr lang="es-ES" sz="1600" dirty="0" err="1"/>
              <a:t>stack</a:t>
            </a:r>
            <a:r>
              <a:rPr lang="es-ES" sz="1600" dirty="0"/>
              <a:t> </a:t>
            </a:r>
            <a:r>
              <a:rPr lang="es-ES" sz="1600" b="1" dirty="0" err="1"/>
              <a:t>Prometheus</a:t>
            </a:r>
            <a:r>
              <a:rPr lang="es-ES" sz="1600" b="1" dirty="0"/>
              <a:t> + </a:t>
            </a:r>
            <a:r>
              <a:rPr lang="es-ES" sz="1600" b="1" dirty="0" err="1"/>
              <a:t>Grafana</a:t>
            </a:r>
            <a:r>
              <a:rPr lang="es-ES" sz="1600" dirty="0"/>
              <a:t>, y </a:t>
            </a:r>
            <a:r>
              <a:rPr lang="es-ES" sz="1600" dirty="0" smtClean="0"/>
              <a:t>precarga </a:t>
            </a:r>
            <a:r>
              <a:rPr lang="es-ES" sz="1600" dirty="0"/>
              <a:t>en este último una serie de </a:t>
            </a:r>
            <a:r>
              <a:rPr lang="es-ES" sz="1600" dirty="0" err="1"/>
              <a:t>dashboards</a:t>
            </a:r>
            <a:r>
              <a:rPr lang="es-ES" sz="1600" dirty="0"/>
              <a:t> para la monitorización de control </a:t>
            </a:r>
            <a:r>
              <a:rPr lang="es-ES" sz="1600" dirty="0" err="1"/>
              <a:t>plane</a:t>
            </a:r>
            <a:r>
              <a:rPr lang="es-ES" sz="1600" dirty="0"/>
              <a:t>, servicio y proxy.</a:t>
            </a:r>
          </a:p>
        </p:txBody>
      </p:sp>
      <p:sp>
        <p:nvSpPr>
          <p:cNvPr id="27" name="CuadroTexto 222">
            <a:extLst>
              <a:ext uri="{FF2B5EF4-FFF2-40B4-BE49-F238E27FC236}">
                <a16:creationId xmlns:a16="http://schemas.microsoft.com/office/drawing/2014/main" id="{2B92D797-BE96-C245-84AD-0449FD9C812B}"/>
              </a:ext>
            </a:extLst>
          </p:cNvPr>
          <p:cNvSpPr txBox="1"/>
          <p:nvPr/>
        </p:nvSpPr>
        <p:spPr>
          <a:xfrm>
            <a:off x="2956542" y="2708920"/>
            <a:ext cx="8468050" cy="4213262"/>
          </a:xfrm>
          <a:prstGeom prst="rect">
            <a:avLst/>
          </a:prstGeom>
          <a:ln>
            <a:noFill/>
          </a:ln>
        </p:spPr>
        <p:txBody>
          <a:bodyPr vert="horz" wrap="square" lIns="91440" tIns="45720" rIns="91440" bIns="45720" rtlCol="0" anchor="t">
            <a:noAutofit/>
          </a:bodyPr>
          <a:lstStyle/>
          <a:p>
            <a:pPr marL="171450" lvl="0" indent="-171450" algn="just">
              <a:buFont typeface="Arial" panose="020B0604020202020204" pitchFamily="34" charset="0"/>
              <a:buChar char="•"/>
              <a:defRPr/>
            </a:pPr>
            <a:endParaRPr lang="es-ES" sz="1200" dirty="0"/>
          </a:p>
        </p:txBody>
      </p:sp>
      <p:sp>
        <p:nvSpPr>
          <p:cNvPr id="7" name="Trapecio 31">
            <a:extLst>
              <a:ext uri="{FF2B5EF4-FFF2-40B4-BE49-F238E27FC236}">
                <a16:creationId xmlns:a16="http://schemas.microsoft.com/office/drawing/2014/main" id="{26C50B9B-EB73-A14D-B7E5-35CFD5C9951A}"/>
              </a:ext>
            </a:extLst>
          </p:cNvPr>
          <p:cNvSpPr/>
          <p:nvPr/>
        </p:nvSpPr>
        <p:spPr>
          <a:xfrm rot="5400000">
            <a:off x="-2378531" y="2830523"/>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pic>
        <p:nvPicPr>
          <p:cNvPr id="243720" name="Picture 8" descr="Istio Dashboard With Traffic">
            <a:extLst>
              <a:ext uri="{FF2B5EF4-FFF2-40B4-BE49-F238E27FC236}">
                <a16:creationId xmlns:a16="http://schemas.microsoft.com/office/drawing/2014/main" id="{6088BD1B-0A6E-7940-B5BF-8AE890AF25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1784" y="3178268"/>
            <a:ext cx="6376437" cy="3274566"/>
          </a:xfrm>
          <a:prstGeom prst="rect">
            <a:avLst/>
          </a:prstGeom>
          <a:noFill/>
          <a:extLst>
            <a:ext uri="{909E8E84-426E-40DD-AFC4-6F175D3DCCD1}">
              <a14:hiddenFill xmlns:a14="http://schemas.microsoft.com/office/drawing/2010/main">
                <a:solidFill>
                  <a:srgbClr val="FFFFFF"/>
                </a:solidFill>
              </a14:hiddenFill>
            </a:ext>
          </a:extLst>
        </p:spPr>
      </p:pic>
      <p:pic>
        <p:nvPicPr>
          <p:cNvPr id="243722" name="Picture 10" descr="Grafana - Wikipedia">
            <a:extLst>
              <a:ext uri="{FF2B5EF4-FFF2-40B4-BE49-F238E27FC236}">
                <a16:creationId xmlns:a16="http://schemas.microsoft.com/office/drawing/2014/main" id="{267FB3F0-96EA-3B4F-AFEE-96011ED4C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795" y="4211479"/>
            <a:ext cx="1296144" cy="1322159"/>
          </a:xfrm>
          <a:prstGeom prst="rect">
            <a:avLst/>
          </a:prstGeom>
          <a:noFill/>
          <a:extLst>
            <a:ext uri="{909E8E84-426E-40DD-AFC4-6F175D3DCCD1}">
              <a14:hiddenFill xmlns:a14="http://schemas.microsoft.com/office/drawing/2010/main">
                <a:solidFill>
                  <a:srgbClr val="FFFFFF"/>
                </a:solidFill>
              </a14:hiddenFill>
            </a:ext>
          </a:extLst>
        </p:spPr>
      </p:pic>
      <p:pic>
        <p:nvPicPr>
          <p:cNvPr id="243724" name="Picture 12" descr="Prometheus software logo.svg">
            <a:extLst>
              <a:ext uri="{FF2B5EF4-FFF2-40B4-BE49-F238E27FC236}">
                <a16:creationId xmlns:a16="http://schemas.microsoft.com/office/drawing/2014/main" id="{777D18D6-3DE9-4A46-B1C4-A41983BB80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297" y="2849246"/>
            <a:ext cx="1407885" cy="1395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23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apecio 31">
            <a:extLst>
              <a:ext uri="{FF2B5EF4-FFF2-40B4-BE49-F238E27FC236}">
                <a16:creationId xmlns:a16="http://schemas.microsoft.com/office/drawing/2014/main" id="{26C50B9B-EB73-A14D-B7E5-35CFD5C9951A}"/>
              </a:ext>
            </a:extLst>
          </p:cNvPr>
          <p:cNvSpPr/>
          <p:nvPr/>
        </p:nvSpPr>
        <p:spPr>
          <a:xfrm rot="5400000">
            <a:off x="-2345053" y="2830522"/>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sp>
        <p:nvSpPr>
          <p:cNvPr id="2" name="Título 1"/>
          <p:cNvSpPr>
            <a:spLocks noGrp="1"/>
          </p:cNvSpPr>
          <p:nvPr>
            <p:ph type="title"/>
          </p:nvPr>
        </p:nvSpPr>
        <p:spPr>
          <a:xfrm>
            <a:off x="336000" y="649095"/>
            <a:ext cx="11519451" cy="475649"/>
          </a:xfrm>
        </p:spPr>
        <p:txBody>
          <a:bodyPr/>
          <a:lstStyle/>
          <a:p>
            <a:r>
              <a:rPr lang="es-ES" sz="2667" dirty="0"/>
              <a:t>Trazabilidad</a:t>
            </a:r>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sp>
        <p:nvSpPr>
          <p:cNvPr id="15" name="CuadroTexto 222">
            <a:extLst>
              <a:ext uri="{FF2B5EF4-FFF2-40B4-BE49-F238E27FC236}">
                <a16:creationId xmlns:a16="http://schemas.microsoft.com/office/drawing/2014/main" id="{9929A568-9B98-6240-85E3-270DDF61474A}"/>
              </a:ext>
            </a:extLst>
          </p:cNvPr>
          <p:cNvSpPr txBox="1"/>
          <p:nvPr/>
        </p:nvSpPr>
        <p:spPr>
          <a:xfrm>
            <a:off x="2855640" y="1592002"/>
            <a:ext cx="8640959" cy="2834632"/>
          </a:xfrm>
          <a:prstGeom prst="rect">
            <a:avLst/>
          </a:prstGeom>
          <a:ln>
            <a:noFill/>
          </a:ln>
        </p:spPr>
        <p:txBody>
          <a:bodyPr vert="horz" wrap="square" lIns="91440" tIns="45720" rIns="91440" bIns="45720" rtlCol="0" anchor="t">
            <a:noAutofit/>
          </a:bodyPr>
          <a:lstStyle/>
          <a:p>
            <a:pPr lvl="0" algn="just">
              <a:defRPr/>
            </a:pPr>
            <a:r>
              <a:rPr lang="es-ES" sz="1600" b="1" dirty="0" err="1">
                <a:solidFill>
                  <a:srgbClr val="000000"/>
                </a:solidFill>
              </a:rPr>
              <a:t>Jaeger</a:t>
            </a:r>
            <a:r>
              <a:rPr lang="es-ES" sz="1600" dirty="0">
                <a:solidFill>
                  <a:srgbClr val="000000"/>
                </a:solidFill>
              </a:rPr>
              <a:t> es una solución de trazabilidad distribuida liberada como Open </a:t>
            </a:r>
            <a:r>
              <a:rPr lang="es-ES" sz="1600" dirty="0" err="1">
                <a:solidFill>
                  <a:srgbClr val="000000"/>
                </a:solidFill>
              </a:rPr>
              <a:t>Source</a:t>
            </a:r>
            <a:r>
              <a:rPr lang="es-ES" sz="1600" dirty="0">
                <a:solidFill>
                  <a:srgbClr val="000000"/>
                </a:solidFill>
              </a:rPr>
              <a:t> por Uber.</a:t>
            </a:r>
          </a:p>
          <a:p>
            <a:pPr lvl="0" algn="just">
              <a:defRPr/>
            </a:pPr>
            <a:endParaRPr lang="es-ES" sz="1600" dirty="0">
              <a:solidFill>
                <a:srgbClr val="000000"/>
              </a:solidFill>
            </a:endParaRPr>
          </a:p>
          <a:p>
            <a:pPr lvl="0" algn="just">
              <a:defRPr/>
            </a:pPr>
            <a:r>
              <a:rPr lang="es-ES" sz="1600" dirty="0">
                <a:solidFill>
                  <a:srgbClr val="1A3B47"/>
                </a:solidFill>
              </a:rPr>
              <a:t>Esta herramientas utilizada para monitorizar y encontrar problemas en ecosistemas de </a:t>
            </a:r>
            <a:r>
              <a:rPr lang="es-ES" sz="1600" dirty="0" err="1">
                <a:solidFill>
                  <a:srgbClr val="1A3B47"/>
                </a:solidFill>
              </a:rPr>
              <a:t>microservicios</a:t>
            </a:r>
            <a:r>
              <a:rPr lang="es-ES" sz="1600" dirty="0">
                <a:solidFill>
                  <a:srgbClr val="1A3B47"/>
                </a:solidFill>
              </a:rPr>
              <a:t> sobre sistemas distribuidos:</a:t>
            </a:r>
          </a:p>
          <a:p>
            <a:pPr marL="285750" lvl="0" indent="-285750" algn="just">
              <a:buFont typeface="Arial" panose="020B0604020202020204" pitchFamily="34" charset="0"/>
              <a:buChar char="•"/>
              <a:defRPr/>
            </a:pPr>
            <a:endParaRPr lang="es-ES" sz="1600" dirty="0">
              <a:solidFill>
                <a:srgbClr val="000000"/>
              </a:solidFill>
            </a:endParaRPr>
          </a:p>
          <a:p>
            <a:pPr marL="171450" lvl="0" indent="-171450" algn="just">
              <a:buFont typeface="Arial" panose="020B0604020202020204" pitchFamily="34" charset="0"/>
              <a:buChar char="•"/>
              <a:defRPr/>
            </a:pPr>
            <a:r>
              <a:rPr lang="es-ES" sz="1200" b="1" dirty="0">
                <a:solidFill>
                  <a:srgbClr val="1A3B47"/>
                </a:solidFill>
              </a:rPr>
              <a:t>Propagación de contexto distribuido.</a:t>
            </a:r>
          </a:p>
          <a:p>
            <a:pPr marL="171450" lvl="0" indent="-171450" algn="just">
              <a:buFont typeface="Arial" panose="020B0604020202020204" pitchFamily="34" charset="0"/>
              <a:buChar char="•"/>
              <a:defRPr/>
            </a:pPr>
            <a:endParaRPr lang="es-ES" sz="1200" b="1" dirty="0">
              <a:solidFill>
                <a:srgbClr val="1A3B47"/>
              </a:solidFill>
            </a:endParaRPr>
          </a:p>
          <a:p>
            <a:pPr marL="171450" lvl="0" indent="-171450" algn="just">
              <a:buFont typeface="Arial" panose="020B0604020202020204" pitchFamily="34" charset="0"/>
              <a:buChar char="•"/>
              <a:defRPr/>
            </a:pPr>
            <a:r>
              <a:rPr lang="es-ES" sz="1200" b="1" dirty="0">
                <a:solidFill>
                  <a:srgbClr val="1A3B47"/>
                </a:solidFill>
              </a:rPr>
              <a:t>Monitorización de transacciones distribuidas.</a:t>
            </a:r>
          </a:p>
          <a:p>
            <a:pPr marL="171450" lvl="0" indent="-171450" algn="just">
              <a:buFont typeface="Arial" panose="020B0604020202020204" pitchFamily="34" charset="0"/>
              <a:buChar char="•"/>
              <a:defRPr/>
            </a:pPr>
            <a:endParaRPr lang="es-ES" sz="1200" b="1" dirty="0">
              <a:solidFill>
                <a:srgbClr val="1A3B47"/>
              </a:solidFill>
            </a:endParaRPr>
          </a:p>
          <a:p>
            <a:pPr marL="171450" lvl="0" indent="-171450" algn="just">
              <a:buFont typeface="Arial" panose="020B0604020202020204" pitchFamily="34" charset="0"/>
              <a:buChar char="•"/>
              <a:defRPr/>
            </a:pPr>
            <a:r>
              <a:rPr lang="es-ES" sz="1200" b="1" dirty="0">
                <a:solidFill>
                  <a:srgbClr val="1A3B47"/>
                </a:solidFill>
              </a:rPr>
              <a:t>Análisis de dependencias de servicios.</a:t>
            </a:r>
          </a:p>
          <a:p>
            <a:pPr marL="171450" lvl="0" indent="-171450" algn="just">
              <a:buFont typeface="Arial" panose="020B0604020202020204" pitchFamily="34" charset="0"/>
              <a:buChar char="•"/>
              <a:defRPr/>
            </a:pPr>
            <a:endParaRPr lang="es-ES" sz="1200" b="1" dirty="0">
              <a:solidFill>
                <a:srgbClr val="1A3B47"/>
              </a:solidFill>
            </a:endParaRPr>
          </a:p>
          <a:p>
            <a:pPr marL="171450" lvl="0" indent="-171450" algn="just">
              <a:buFont typeface="Arial" panose="020B0604020202020204" pitchFamily="34" charset="0"/>
              <a:buChar char="•"/>
              <a:defRPr/>
            </a:pPr>
            <a:r>
              <a:rPr lang="es-ES" sz="1200" b="1" dirty="0">
                <a:solidFill>
                  <a:srgbClr val="1A3B47"/>
                </a:solidFill>
              </a:rPr>
              <a:t>Análisis de latencias y rendimiento.</a:t>
            </a:r>
          </a:p>
          <a:p>
            <a:pPr lvl="0" algn="just">
              <a:defRPr/>
            </a:pPr>
            <a:r>
              <a:rPr lang="es-ES" sz="1600" dirty="0">
                <a:solidFill>
                  <a:srgbClr val="000000"/>
                </a:solidFill>
              </a:rPr>
              <a:t> </a:t>
            </a:r>
          </a:p>
        </p:txBody>
      </p:sp>
      <p:sp>
        <p:nvSpPr>
          <p:cNvPr id="27" name="CuadroTexto 222">
            <a:extLst>
              <a:ext uri="{FF2B5EF4-FFF2-40B4-BE49-F238E27FC236}">
                <a16:creationId xmlns:a16="http://schemas.microsoft.com/office/drawing/2014/main" id="{2B92D797-BE96-C245-84AD-0449FD9C812B}"/>
              </a:ext>
            </a:extLst>
          </p:cNvPr>
          <p:cNvSpPr txBox="1"/>
          <p:nvPr/>
        </p:nvSpPr>
        <p:spPr>
          <a:xfrm>
            <a:off x="2956542" y="2708920"/>
            <a:ext cx="8468050" cy="4213262"/>
          </a:xfrm>
          <a:prstGeom prst="rect">
            <a:avLst/>
          </a:prstGeom>
          <a:ln>
            <a:noFill/>
          </a:ln>
        </p:spPr>
        <p:txBody>
          <a:bodyPr vert="horz" wrap="square" lIns="91440" tIns="45720" rIns="91440" bIns="45720" rtlCol="0" anchor="t">
            <a:noAutofit/>
          </a:bodyPr>
          <a:lstStyle/>
          <a:p>
            <a:pPr marL="171450" lvl="0" indent="-171450" algn="just">
              <a:buFont typeface="Arial" panose="020B0604020202020204" pitchFamily="34" charset="0"/>
              <a:buChar char="•"/>
              <a:defRPr/>
            </a:pPr>
            <a:endParaRPr lang="es-ES" sz="1200" dirty="0"/>
          </a:p>
        </p:txBody>
      </p:sp>
      <p:sp>
        <p:nvSpPr>
          <p:cNvPr id="10" name="CuadroTexto 222">
            <a:extLst>
              <a:ext uri="{FF2B5EF4-FFF2-40B4-BE49-F238E27FC236}">
                <a16:creationId xmlns:a16="http://schemas.microsoft.com/office/drawing/2014/main" id="{DA4952F2-7615-D84E-86EF-E8D4870E864A}"/>
              </a:ext>
            </a:extLst>
          </p:cNvPr>
          <p:cNvSpPr txBox="1"/>
          <p:nvPr/>
        </p:nvSpPr>
        <p:spPr>
          <a:xfrm>
            <a:off x="3268117" y="3718275"/>
            <a:ext cx="8396041" cy="2339065"/>
          </a:xfrm>
          <a:prstGeom prst="rect">
            <a:avLst/>
          </a:prstGeom>
          <a:ln>
            <a:noFill/>
          </a:ln>
        </p:spPr>
        <p:txBody>
          <a:bodyPr vert="horz" wrap="square" lIns="91440" tIns="45720" rIns="91440" bIns="45720" rtlCol="0" anchor="t">
            <a:noAutofit/>
          </a:bodyPr>
          <a:lstStyle/>
          <a:p>
            <a:pPr lvl="0" algn="just">
              <a:defRPr/>
            </a:pPr>
            <a:endParaRPr lang="es-ES" sz="1600" dirty="0">
              <a:solidFill>
                <a:srgbClr val="000000"/>
              </a:solidFill>
            </a:endParaRPr>
          </a:p>
        </p:txBody>
      </p:sp>
      <p:grpSp>
        <p:nvGrpSpPr>
          <p:cNvPr id="5" name="Group 4">
            <a:extLst>
              <a:ext uri="{FF2B5EF4-FFF2-40B4-BE49-F238E27FC236}">
                <a16:creationId xmlns:a16="http://schemas.microsoft.com/office/drawing/2014/main" id="{1E0AF57B-DE75-2B4C-8673-41CA49BE7D69}"/>
              </a:ext>
            </a:extLst>
          </p:cNvPr>
          <p:cNvGrpSpPr/>
          <p:nvPr/>
        </p:nvGrpSpPr>
        <p:grpSpPr>
          <a:xfrm>
            <a:off x="407368" y="3072082"/>
            <a:ext cx="1918132" cy="1918132"/>
            <a:chOff x="407368" y="3072082"/>
            <a:chExt cx="1918132" cy="1918132"/>
          </a:xfrm>
        </p:grpSpPr>
        <p:sp>
          <p:nvSpPr>
            <p:cNvPr id="4" name="Rectangle 3">
              <a:extLst>
                <a:ext uri="{FF2B5EF4-FFF2-40B4-BE49-F238E27FC236}">
                  <a16:creationId xmlns:a16="http://schemas.microsoft.com/office/drawing/2014/main" id="{F7562F64-CE56-0D42-9B41-D962E8880708}"/>
                </a:ext>
              </a:extLst>
            </p:cNvPr>
            <p:cNvSpPr/>
            <p:nvPr/>
          </p:nvSpPr>
          <p:spPr>
            <a:xfrm>
              <a:off x="767408" y="3645024"/>
              <a:ext cx="925078" cy="7816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4" descr="Jaeger: open source, end-to-end distributed tracing">
              <a:extLst>
                <a:ext uri="{FF2B5EF4-FFF2-40B4-BE49-F238E27FC236}">
                  <a16:creationId xmlns:a16="http://schemas.microsoft.com/office/drawing/2014/main" id="{808A6335-FF5F-4942-9B71-9FD43BC384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68" y="3072082"/>
              <a:ext cx="1918132" cy="1918132"/>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uadroTexto 222">
            <a:extLst>
              <a:ext uri="{FF2B5EF4-FFF2-40B4-BE49-F238E27FC236}">
                <a16:creationId xmlns:a16="http://schemas.microsoft.com/office/drawing/2014/main" id="{53DF120F-CAA3-0143-84BF-B4B7EF0B80B0}"/>
              </a:ext>
            </a:extLst>
          </p:cNvPr>
          <p:cNvSpPr txBox="1"/>
          <p:nvPr/>
        </p:nvSpPr>
        <p:spPr>
          <a:xfrm>
            <a:off x="2933429" y="4225439"/>
            <a:ext cx="5011666" cy="2155889"/>
          </a:xfrm>
          <a:prstGeom prst="rect">
            <a:avLst/>
          </a:prstGeom>
          <a:ln>
            <a:noFill/>
          </a:ln>
        </p:spPr>
        <p:txBody>
          <a:bodyPr vert="horz" wrap="square" lIns="91440" tIns="45720" rIns="91440" bIns="45720" rtlCol="0" anchor="t">
            <a:noAutofit/>
          </a:bodyPr>
          <a:lstStyle/>
          <a:p>
            <a:pPr lvl="0" algn="just">
              <a:defRPr/>
            </a:pPr>
            <a:endParaRPr lang="es-ES" sz="1600" dirty="0">
              <a:solidFill>
                <a:srgbClr val="000000"/>
              </a:solidFill>
            </a:endParaRPr>
          </a:p>
          <a:p>
            <a:pPr lvl="0" algn="just">
              <a:defRPr/>
            </a:pPr>
            <a:r>
              <a:rPr lang="es-ES" sz="1200" dirty="0"/>
              <a:t>Dispone de una interfaz de usuario para la visualización de una línea de tiempos de las transacciones distribuidas, así como el detalle de cada transacción local.</a:t>
            </a:r>
          </a:p>
          <a:p>
            <a:pPr lvl="0" algn="just">
              <a:defRPr/>
            </a:pPr>
            <a:endParaRPr lang="es-ES" sz="1200" dirty="0"/>
          </a:p>
          <a:p>
            <a:pPr lvl="0" algn="just">
              <a:defRPr/>
            </a:pPr>
            <a:endParaRPr lang="es-ES" sz="1600" dirty="0">
              <a:solidFill>
                <a:srgbClr val="000000"/>
              </a:solidFill>
            </a:endParaRPr>
          </a:p>
        </p:txBody>
      </p:sp>
      <p:pic>
        <p:nvPicPr>
          <p:cNvPr id="244744" name="Picture 8" descr="Jaeger Ui">
            <a:extLst>
              <a:ext uri="{FF2B5EF4-FFF2-40B4-BE49-F238E27FC236}">
                <a16:creationId xmlns:a16="http://schemas.microsoft.com/office/drawing/2014/main" id="{72C6296A-6404-9D4E-A5B3-249FA05F2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2022" y="2708919"/>
            <a:ext cx="4212704" cy="3198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722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apecio 31">
            <a:extLst>
              <a:ext uri="{FF2B5EF4-FFF2-40B4-BE49-F238E27FC236}">
                <a16:creationId xmlns:a16="http://schemas.microsoft.com/office/drawing/2014/main" id="{26C50B9B-EB73-A14D-B7E5-35CFD5C9951A}"/>
              </a:ext>
            </a:extLst>
          </p:cNvPr>
          <p:cNvSpPr/>
          <p:nvPr/>
        </p:nvSpPr>
        <p:spPr>
          <a:xfrm rot="5400000">
            <a:off x="-2298226" y="2830522"/>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sp>
        <p:nvSpPr>
          <p:cNvPr id="2" name="Título 1"/>
          <p:cNvSpPr>
            <a:spLocks noGrp="1"/>
          </p:cNvSpPr>
          <p:nvPr>
            <p:ph type="title"/>
          </p:nvPr>
        </p:nvSpPr>
        <p:spPr>
          <a:xfrm>
            <a:off x="336000" y="649095"/>
            <a:ext cx="11519451" cy="475649"/>
          </a:xfrm>
        </p:spPr>
        <p:txBody>
          <a:bodyPr/>
          <a:lstStyle/>
          <a:p>
            <a:r>
              <a:rPr lang="es-ES" sz="2667" dirty="0"/>
              <a:t>Trazabilidad</a:t>
            </a:r>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sp>
        <p:nvSpPr>
          <p:cNvPr id="15" name="CuadroTexto 222">
            <a:extLst>
              <a:ext uri="{FF2B5EF4-FFF2-40B4-BE49-F238E27FC236}">
                <a16:creationId xmlns:a16="http://schemas.microsoft.com/office/drawing/2014/main" id="{9929A568-9B98-6240-85E3-270DDF61474A}"/>
              </a:ext>
            </a:extLst>
          </p:cNvPr>
          <p:cNvSpPr txBox="1"/>
          <p:nvPr/>
        </p:nvSpPr>
        <p:spPr>
          <a:xfrm>
            <a:off x="2855640" y="1592002"/>
            <a:ext cx="8640959" cy="2053022"/>
          </a:xfrm>
          <a:prstGeom prst="rect">
            <a:avLst/>
          </a:prstGeom>
          <a:ln>
            <a:noFill/>
          </a:ln>
        </p:spPr>
        <p:txBody>
          <a:bodyPr vert="horz" wrap="square" lIns="91440" tIns="45720" rIns="91440" bIns="45720" rtlCol="0" anchor="t">
            <a:noAutofit/>
          </a:bodyPr>
          <a:lstStyle/>
          <a:p>
            <a:pPr algn="just"/>
            <a:r>
              <a:rPr lang="es-ES" sz="1600" b="1" dirty="0" err="1">
                <a:solidFill>
                  <a:srgbClr val="000000"/>
                </a:solidFill>
              </a:rPr>
              <a:t>Jaeger</a:t>
            </a:r>
            <a:r>
              <a:rPr lang="es-ES" sz="1600" dirty="0">
                <a:solidFill>
                  <a:srgbClr val="000000"/>
                </a:solidFill>
              </a:rPr>
              <a:t> está construido sobre </a:t>
            </a:r>
            <a:r>
              <a:rPr lang="es-ES" sz="1600" b="1" dirty="0" err="1">
                <a:solidFill>
                  <a:srgbClr val="000000"/>
                </a:solidFill>
              </a:rPr>
              <a:t>Opentracing</a:t>
            </a:r>
            <a:r>
              <a:rPr lang="es-ES" sz="1600" dirty="0">
                <a:solidFill>
                  <a:srgbClr val="000000"/>
                </a:solidFill>
              </a:rPr>
              <a:t> de forma nativa, que es un </a:t>
            </a:r>
            <a:r>
              <a:rPr lang="es-ES" sz="1600" dirty="0" smtClean="0">
                <a:solidFill>
                  <a:srgbClr val="000000"/>
                </a:solidFill>
              </a:rPr>
              <a:t>estándar </a:t>
            </a:r>
            <a:r>
              <a:rPr lang="es-ES" sz="1600" dirty="0">
                <a:solidFill>
                  <a:srgbClr val="000000"/>
                </a:solidFill>
              </a:rPr>
              <a:t>abierto para </a:t>
            </a:r>
            <a:r>
              <a:rPr lang="es-ES" sz="1600" dirty="0" err="1">
                <a:solidFill>
                  <a:srgbClr val="000000"/>
                </a:solidFill>
              </a:rPr>
              <a:t>traceo</a:t>
            </a:r>
            <a:r>
              <a:rPr lang="es-ES" sz="1600" dirty="0">
                <a:solidFill>
                  <a:srgbClr val="000000"/>
                </a:solidFill>
              </a:rPr>
              <a:t> distribuido. Los principales conceptos que recoge son:</a:t>
            </a:r>
          </a:p>
          <a:p>
            <a:pPr algn="just"/>
            <a:endParaRPr lang="es-ES" sz="1600" dirty="0">
              <a:solidFill>
                <a:srgbClr val="1A3B47"/>
              </a:solidFill>
            </a:endParaRPr>
          </a:p>
          <a:p>
            <a:pPr marL="285750" indent="-285750" algn="just">
              <a:spcBef>
                <a:spcPts val="1200"/>
              </a:spcBef>
              <a:buFont typeface="Arial" panose="020B0604020202020204" pitchFamily="34" charset="0"/>
              <a:buChar char="•"/>
            </a:pPr>
            <a:r>
              <a:rPr lang="es-ES" sz="1200" b="1" dirty="0" err="1">
                <a:solidFill>
                  <a:srgbClr val="1A3B47"/>
                </a:solidFill>
              </a:rPr>
              <a:t>Span</a:t>
            </a:r>
            <a:r>
              <a:rPr lang="es-ES" sz="1200" dirty="0">
                <a:solidFill>
                  <a:srgbClr val="1A3B47"/>
                </a:solidFill>
              </a:rPr>
              <a:t>: representa la unidad lógica de trabajo. Contiene un nombre de operación, el instante de tiempo en el que comienza una operación, y su duración. </a:t>
            </a:r>
          </a:p>
          <a:p>
            <a:pPr marL="285750" indent="-285750" algn="just">
              <a:spcBef>
                <a:spcPts val="1200"/>
              </a:spcBef>
              <a:buFont typeface="Arial" panose="020B0604020202020204" pitchFamily="34" charset="0"/>
              <a:buChar char="•"/>
            </a:pPr>
            <a:r>
              <a:rPr lang="es-ES" sz="1200" b="1" dirty="0">
                <a:solidFill>
                  <a:srgbClr val="1A3B47"/>
                </a:solidFill>
              </a:rPr>
              <a:t>Trace</a:t>
            </a:r>
            <a:r>
              <a:rPr lang="es-ES" sz="1200" dirty="0">
                <a:solidFill>
                  <a:srgbClr val="1A3B47"/>
                </a:solidFill>
              </a:rPr>
              <a:t>: corresponde con un </a:t>
            </a:r>
            <a:r>
              <a:rPr lang="es-ES" sz="1200" dirty="0" err="1">
                <a:solidFill>
                  <a:srgbClr val="1A3B47"/>
                </a:solidFill>
              </a:rPr>
              <a:t>path</a:t>
            </a:r>
            <a:r>
              <a:rPr lang="es-ES" sz="1200" dirty="0">
                <a:solidFill>
                  <a:srgbClr val="1A3B47"/>
                </a:solidFill>
              </a:rPr>
              <a:t> de ejecución (servicio) y capa de datos. Puede entenderse como un gráfico a cíclico de </a:t>
            </a:r>
            <a:r>
              <a:rPr lang="es-ES" sz="1200" dirty="0" err="1">
                <a:solidFill>
                  <a:srgbClr val="1A3B47"/>
                </a:solidFill>
              </a:rPr>
              <a:t>Spans</a:t>
            </a:r>
            <a:endParaRPr lang="es-ES" sz="1200" dirty="0">
              <a:solidFill>
                <a:srgbClr val="1A3B47"/>
              </a:solidFill>
            </a:endParaRPr>
          </a:p>
        </p:txBody>
      </p:sp>
      <p:sp>
        <p:nvSpPr>
          <p:cNvPr id="27" name="CuadroTexto 222">
            <a:extLst>
              <a:ext uri="{FF2B5EF4-FFF2-40B4-BE49-F238E27FC236}">
                <a16:creationId xmlns:a16="http://schemas.microsoft.com/office/drawing/2014/main" id="{2B92D797-BE96-C245-84AD-0449FD9C812B}"/>
              </a:ext>
            </a:extLst>
          </p:cNvPr>
          <p:cNvSpPr txBox="1"/>
          <p:nvPr/>
        </p:nvSpPr>
        <p:spPr>
          <a:xfrm>
            <a:off x="2956542" y="2708920"/>
            <a:ext cx="8468050" cy="4213262"/>
          </a:xfrm>
          <a:prstGeom prst="rect">
            <a:avLst/>
          </a:prstGeom>
          <a:ln>
            <a:noFill/>
          </a:ln>
        </p:spPr>
        <p:txBody>
          <a:bodyPr vert="horz" wrap="square" lIns="91440" tIns="45720" rIns="91440" bIns="45720" rtlCol="0" anchor="t">
            <a:noAutofit/>
          </a:bodyPr>
          <a:lstStyle/>
          <a:p>
            <a:pPr marL="171450" lvl="0" indent="-171450" algn="just">
              <a:buFont typeface="Arial" panose="020B0604020202020204" pitchFamily="34" charset="0"/>
              <a:buChar char="•"/>
              <a:defRPr/>
            </a:pPr>
            <a:endParaRPr lang="es-ES" sz="1200" dirty="0"/>
          </a:p>
        </p:txBody>
      </p:sp>
      <p:sp>
        <p:nvSpPr>
          <p:cNvPr id="10" name="CuadroTexto 222">
            <a:extLst>
              <a:ext uri="{FF2B5EF4-FFF2-40B4-BE49-F238E27FC236}">
                <a16:creationId xmlns:a16="http://schemas.microsoft.com/office/drawing/2014/main" id="{DA4952F2-7615-D84E-86EF-E8D4870E864A}"/>
              </a:ext>
            </a:extLst>
          </p:cNvPr>
          <p:cNvSpPr txBox="1"/>
          <p:nvPr/>
        </p:nvSpPr>
        <p:spPr>
          <a:xfrm>
            <a:off x="3268117" y="3718275"/>
            <a:ext cx="8396041" cy="2339065"/>
          </a:xfrm>
          <a:prstGeom prst="rect">
            <a:avLst/>
          </a:prstGeom>
          <a:ln>
            <a:noFill/>
          </a:ln>
        </p:spPr>
        <p:txBody>
          <a:bodyPr vert="horz" wrap="square" lIns="91440" tIns="45720" rIns="91440" bIns="45720" rtlCol="0" anchor="t">
            <a:noAutofit/>
          </a:bodyPr>
          <a:lstStyle/>
          <a:p>
            <a:pPr lvl="0" algn="just">
              <a:defRPr/>
            </a:pPr>
            <a:endParaRPr lang="es-ES" sz="1600" dirty="0">
              <a:solidFill>
                <a:srgbClr val="000000"/>
              </a:solidFill>
            </a:endParaRPr>
          </a:p>
        </p:txBody>
      </p:sp>
      <p:pic>
        <p:nvPicPr>
          <p:cNvPr id="13" name="Picture 2" descr="https://www.paradigmadigital.com/wp-content/uploads/2018/11/Opentracing-Jaeger-6.png">
            <a:extLst>
              <a:ext uri="{FF2B5EF4-FFF2-40B4-BE49-F238E27FC236}">
                <a16:creationId xmlns:a16="http://schemas.microsoft.com/office/drawing/2014/main" id="{4F246D1D-9446-074A-A64C-300804504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640" y="3610987"/>
            <a:ext cx="4230044" cy="298636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Traces And Spans">
            <a:extLst>
              <a:ext uri="{FF2B5EF4-FFF2-40B4-BE49-F238E27FC236}">
                <a16:creationId xmlns:a16="http://schemas.microsoft.com/office/drawing/2014/main" id="{3DC8B258-27D7-3244-9C6F-C8224A714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261" y="3328233"/>
            <a:ext cx="5172739" cy="290966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F721622F-7DA4-5642-AE1A-4FD8A019F1C2}"/>
              </a:ext>
            </a:extLst>
          </p:cNvPr>
          <p:cNvGrpSpPr/>
          <p:nvPr/>
        </p:nvGrpSpPr>
        <p:grpSpPr>
          <a:xfrm>
            <a:off x="283768" y="2708920"/>
            <a:ext cx="1397813" cy="1397813"/>
            <a:chOff x="338381" y="2544506"/>
            <a:chExt cx="1918132" cy="1918132"/>
          </a:xfrm>
        </p:grpSpPr>
        <p:sp>
          <p:nvSpPr>
            <p:cNvPr id="20" name="Rectangle 19">
              <a:extLst>
                <a:ext uri="{FF2B5EF4-FFF2-40B4-BE49-F238E27FC236}">
                  <a16:creationId xmlns:a16="http://schemas.microsoft.com/office/drawing/2014/main" id="{14932BE0-50BF-324A-BAE3-FA9E3E3C12A7}"/>
                </a:ext>
              </a:extLst>
            </p:cNvPr>
            <p:cNvSpPr/>
            <p:nvPr/>
          </p:nvSpPr>
          <p:spPr>
            <a:xfrm>
              <a:off x="698421" y="3117448"/>
              <a:ext cx="925078" cy="7816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Picture 4" descr="Jaeger: open source, end-to-end distributed tracing">
              <a:extLst>
                <a:ext uri="{FF2B5EF4-FFF2-40B4-BE49-F238E27FC236}">
                  <a16:creationId xmlns:a16="http://schemas.microsoft.com/office/drawing/2014/main" id="{A01DF8F3-2A95-1F46-B7EE-1EB6966566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381" y="2544506"/>
              <a:ext cx="1918132" cy="1918132"/>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4" descr="Tracing meets Kubernetes controllers and operators | by Xabier Larrakoetxea  | Spotahome Tech">
            <a:extLst>
              <a:ext uri="{FF2B5EF4-FFF2-40B4-BE49-F238E27FC236}">
                <a16:creationId xmlns:a16="http://schemas.microsoft.com/office/drawing/2014/main" id="{0B34C202-B95D-B846-9CFA-B6F8AA09A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409" y="3916309"/>
            <a:ext cx="1735560" cy="1269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468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6000" y="649095"/>
            <a:ext cx="11519451" cy="475649"/>
          </a:xfrm>
        </p:spPr>
        <p:txBody>
          <a:bodyPr/>
          <a:lstStyle/>
          <a:p>
            <a:r>
              <a:rPr lang="es-ES" sz="2667" dirty="0"/>
              <a:t>Trazabilidad</a:t>
            </a:r>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sp>
        <p:nvSpPr>
          <p:cNvPr id="27" name="CuadroTexto 222">
            <a:extLst>
              <a:ext uri="{FF2B5EF4-FFF2-40B4-BE49-F238E27FC236}">
                <a16:creationId xmlns:a16="http://schemas.microsoft.com/office/drawing/2014/main" id="{2B92D797-BE96-C245-84AD-0449FD9C812B}"/>
              </a:ext>
            </a:extLst>
          </p:cNvPr>
          <p:cNvSpPr txBox="1"/>
          <p:nvPr/>
        </p:nvSpPr>
        <p:spPr>
          <a:xfrm>
            <a:off x="2956542" y="2708920"/>
            <a:ext cx="8468050" cy="4213262"/>
          </a:xfrm>
          <a:prstGeom prst="rect">
            <a:avLst/>
          </a:prstGeom>
          <a:ln>
            <a:noFill/>
          </a:ln>
        </p:spPr>
        <p:txBody>
          <a:bodyPr vert="horz" wrap="square" lIns="91440" tIns="45720" rIns="91440" bIns="45720" rtlCol="0" anchor="t">
            <a:noAutofit/>
          </a:bodyPr>
          <a:lstStyle/>
          <a:p>
            <a:pPr marL="171450" lvl="0" indent="-171450" algn="just">
              <a:buFont typeface="Arial" panose="020B0604020202020204" pitchFamily="34" charset="0"/>
              <a:buChar char="•"/>
              <a:defRPr/>
            </a:pPr>
            <a:endParaRPr lang="es-ES" sz="1200" dirty="0"/>
          </a:p>
        </p:txBody>
      </p:sp>
      <p:sp>
        <p:nvSpPr>
          <p:cNvPr id="10" name="CuadroTexto 222">
            <a:extLst>
              <a:ext uri="{FF2B5EF4-FFF2-40B4-BE49-F238E27FC236}">
                <a16:creationId xmlns:a16="http://schemas.microsoft.com/office/drawing/2014/main" id="{DA4952F2-7615-D84E-86EF-E8D4870E864A}"/>
              </a:ext>
            </a:extLst>
          </p:cNvPr>
          <p:cNvSpPr txBox="1"/>
          <p:nvPr/>
        </p:nvSpPr>
        <p:spPr>
          <a:xfrm>
            <a:off x="3268117" y="3718275"/>
            <a:ext cx="8396041" cy="2339065"/>
          </a:xfrm>
          <a:prstGeom prst="rect">
            <a:avLst/>
          </a:prstGeom>
          <a:ln>
            <a:noFill/>
          </a:ln>
        </p:spPr>
        <p:txBody>
          <a:bodyPr vert="horz" wrap="square" lIns="91440" tIns="45720" rIns="91440" bIns="45720" rtlCol="0" anchor="t">
            <a:noAutofit/>
          </a:bodyPr>
          <a:lstStyle/>
          <a:p>
            <a:pPr lvl="0" algn="just">
              <a:defRPr/>
            </a:pPr>
            <a:endParaRPr lang="es-ES" sz="1600" dirty="0">
              <a:solidFill>
                <a:srgbClr val="000000"/>
              </a:solidFill>
            </a:endParaRPr>
          </a:p>
        </p:txBody>
      </p:sp>
      <p:pic>
        <p:nvPicPr>
          <p:cNvPr id="16" name="Imagen 2">
            <a:extLst>
              <a:ext uri="{FF2B5EF4-FFF2-40B4-BE49-F238E27FC236}">
                <a16:creationId xmlns:a16="http://schemas.microsoft.com/office/drawing/2014/main" id="{3C4E454A-E150-7C43-90E8-B93191580A09}"/>
              </a:ext>
            </a:extLst>
          </p:cNvPr>
          <p:cNvPicPr>
            <a:picLocks noChangeAspect="1"/>
          </p:cNvPicPr>
          <p:nvPr/>
        </p:nvPicPr>
        <p:blipFill>
          <a:blip r:embed="rId2"/>
          <a:stretch>
            <a:fillRect/>
          </a:stretch>
        </p:blipFill>
        <p:spPr>
          <a:xfrm>
            <a:off x="1859974" y="1189988"/>
            <a:ext cx="8293534" cy="2289812"/>
          </a:xfrm>
          <a:prstGeom prst="rect">
            <a:avLst/>
          </a:prstGeom>
        </p:spPr>
      </p:pic>
      <p:pic>
        <p:nvPicPr>
          <p:cNvPr id="17" name="Imagen 1">
            <a:extLst>
              <a:ext uri="{FF2B5EF4-FFF2-40B4-BE49-F238E27FC236}">
                <a16:creationId xmlns:a16="http://schemas.microsoft.com/office/drawing/2014/main" id="{C76D12DD-E421-D741-B292-00B85F351C0D}"/>
              </a:ext>
            </a:extLst>
          </p:cNvPr>
          <p:cNvPicPr>
            <a:picLocks noChangeAspect="1"/>
          </p:cNvPicPr>
          <p:nvPr/>
        </p:nvPicPr>
        <p:blipFill>
          <a:blip r:embed="rId3"/>
          <a:stretch>
            <a:fillRect/>
          </a:stretch>
        </p:blipFill>
        <p:spPr>
          <a:xfrm>
            <a:off x="2148796" y="3642371"/>
            <a:ext cx="3443432" cy="2740142"/>
          </a:xfrm>
          <a:prstGeom prst="rect">
            <a:avLst/>
          </a:prstGeom>
        </p:spPr>
      </p:pic>
      <p:cxnSp>
        <p:nvCxnSpPr>
          <p:cNvPr id="18" name="Conector recto de flecha 5">
            <a:extLst>
              <a:ext uri="{FF2B5EF4-FFF2-40B4-BE49-F238E27FC236}">
                <a16:creationId xmlns:a16="http://schemas.microsoft.com/office/drawing/2014/main" id="{DE7FFF30-D714-744C-AD34-20B7F28DE83C}"/>
              </a:ext>
            </a:extLst>
          </p:cNvPr>
          <p:cNvCxnSpPr>
            <a:cxnSpLocks/>
          </p:cNvCxnSpPr>
          <p:nvPr/>
        </p:nvCxnSpPr>
        <p:spPr>
          <a:xfrm flipH="1" flipV="1">
            <a:off x="2970903" y="1522186"/>
            <a:ext cx="564608" cy="262507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Imagen 9">
            <a:extLst>
              <a:ext uri="{FF2B5EF4-FFF2-40B4-BE49-F238E27FC236}">
                <a16:creationId xmlns:a16="http://schemas.microsoft.com/office/drawing/2014/main" id="{223614EA-B5EA-F745-8090-9FA8BA2A988A}"/>
              </a:ext>
            </a:extLst>
          </p:cNvPr>
          <p:cNvPicPr>
            <a:picLocks noChangeAspect="1"/>
          </p:cNvPicPr>
          <p:nvPr/>
        </p:nvPicPr>
        <p:blipFill>
          <a:blip r:embed="rId4"/>
          <a:stretch>
            <a:fillRect/>
          </a:stretch>
        </p:blipFill>
        <p:spPr>
          <a:xfrm>
            <a:off x="6816080" y="3631871"/>
            <a:ext cx="2975439" cy="2941754"/>
          </a:xfrm>
          <a:prstGeom prst="rect">
            <a:avLst/>
          </a:prstGeom>
        </p:spPr>
      </p:pic>
      <p:cxnSp>
        <p:nvCxnSpPr>
          <p:cNvPr id="20" name="Conector recto de flecha 14">
            <a:extLst>
              <a:ext uri="{FF2B5EF4-FFF2-40B4-BE49-F238E27FC236}">
                <a16:creationId xmlns:a16="http://schemas.microsoft.com/office/drawing/2014/main" id="{43BA29BE-FCDE-0241-84EC-2592B93A4B75}"/>
              </a:ext>
            </a:extLst>
          </p:cNvPr>
          <p:cNvCxnSpPr>
            <a:cxnSpLocks/>
          </p:cNvCxnSpPr>
          <p:nvPr/>
        </p:nvCxnSpPr>
        <p:spPr>
          <a:xfrm flipH="1" flipV="1">
            <a:off x="3704587" y="2615965"/>
            <a:ext cx="3295496" cy="1288619"/>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16">
            <a:extLst>
              <a:ext uri="{FF2B5EF4-FFF2-40B4-BE49-F238E27FC236}">
                <a16:creationId xmlns:a16="http://schemas.microsoft.com/office/drawing/2014/main" id="{DB47BCD9-31ED-5A40-AA3C-F738779AA7A2}"/>
              </a:ext>
            </a:extLst>
          </p:cNvPr>
          <p:cNvCxnSpPr>
            <a:cxnSpLocks/>
          </p:cNvCxnSpPr>
          <p:nvPr/>
        </p:nvCxnSpPr>
        <p:spPr>
          <a:xfrm flipH="1" flipV="1">
            <a:off x="3704587" y="2778537"/>
            <a:ext cx="3295496" cy="299882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118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apecio 31">
            <a:extLst>
              <a:ext uri="{FF2B5EF4-FFF2-40B4-BE49-F238E27FC236}">
                <a16:creationId xmlns:a16="http://schemas.microsoft.com/office/drawing/2014/main" id="{26C50B9B-EB73-A14D-B7E5-35CFD5C9951A}"/>
              </a:ext>
            </a:extLst>
          </p:cNvPr>
          <p:cNvSpPr/>
          <p:nvPr/>
        </p:nvSpPr>
        <p:spPr>
          <a:xfrm rot="5400000">
            <a:off x="-2345053" y="2830522"/>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sp>
        <p:nvSpPr>
          <p:cNvPr id="2" name="Título 1"/>
          <p:cNvSpPr>
            <a:spLocks noGrp="1"/>
          </p:cNvSpPr>
          <p:nvPr>
            <p:ph type="title"/>
          </p:nvPr>
        </p:nvSpPr>
        <p:spPr>
          <a:xfrm>
            <a:off x="336000" y="649095"/>
            <a:ext cx="11519451" cy="475649"/>
          </a:xfrm>
        </p:spPr>
        <p:txBody>
          <a:bodyPr/>
          <a:lstStyle/>
          <a:p>
            <a:r>
              <a:rPr lang="es-ES" sz="2667" dirty="0"/>
              <a:t>Trazabilidad</a:t>
            </a:r>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sp>
        <p:nvSpPr>
          <p:cNvPr id="15" name="CuadroTexto 222">
            <a:extLst>
              <a:ext uri="{FF2B5EF4-FFF2-40B4-BE49-F238E27FC236}">
                <a16:creationId xmlns:a16="http://schemas.microsoft.com/office/drawing/2014/main" id="{9929A568-9B98-6240-85E3-270DDF61474A}"/>
              </a:ext>
            </a:extLst>
          </p:cNvPr>
          <p:cNvSpPr txBox="1"/>
          <p:nvPr/>
        </p:nvSpPr>
        <p:spPr>
          <a:xfrm>
            <a:off x="2855640" y="1592002"/>
            <a:ext cx="8640959" cy="2834632"/>
          </a:xfrm>
          <a:prstGeom prst="rect">
            <a:avLst/>
          </a:prstGeom>
          <a:ln>
            <a:noFill/>
          </a:ln>
        </p:spPr>
        <p:txBody>
          <a:bodyPr vert="horz" wrap="square" lIns="91440" tIns="45720" rIns="91440" bIns="45720" rtlCol="0" anchor="t">
            <a:noAutofit/>
          </a:bodyPr>
          <a:lstStyle/>
          <a:p>
            <a:r>
              <a:rPr lang="es-ES" sz="1600" b="1" dirty="0" err="1"/>
              <a:t>Kiali</a:t>
            </a:r>
            <a:r>
              <a:rPr lang="es-ES" sz="1600" dirty="0"/>
              <a:t> es la interfaz de usuario por defecto de </a:t>
            </a:r>
            <a:r>
              <a:rPr lang="es-ES" sz="1600" dirty="0" err="1"/>
              <a:t>Istio</a:t>
            </a:r>
            <a:r>
              <a:rPr lang="es-ES" sz="1600" dirty="0"/>
              <a:t>. Permite validar, editar y observar las conexiones entre los </a:t>
            </a:r>
            <a:r>
              <a:rPr lang="es-ES" sz="1600" dirty="0" err="1"/>
              <a:t>microservicios</a:t>
            </a:r>
            <a:r>
              <a:rPr lang="es-ES" sz="1600" dirty="0"/>
              <a:t> gestionados por el </a:t>
            </a:r>
            <a:r>
              <a:rPr lang="es-ES" sz="1600" dirty="0" err="1"/>
              <a:t>Service</a:t>
            </a:r>
            <a:r>
              <a:rPr lang="es-ES" sz="1600" dirty="0"/>
              <a:t> </a:t>
            </a:r>
            <a:r>
              <a:rPr lang="es-ES" sz="1600" dirty="0" err="1"/>
              <a:t>mesh</a:t>
            </a:r>
            <a:r>
              <a:rPr lang="es-ES" sz="1600" dirty="0"/>
              <a:t>.</a:t>
            </a:r>
          </a:p>
          <a:p>
            <a:pPr lvl="0" algn="just">
              <a:defRPr/>
            </a:pPr>
            <a:endParaRPr lang="es-ES" sz="1600" dirty="0">
              <a:solidFill>
                <a:srgbClr val="000000"/>
              </a:solidFill>
            </a:endParaRPr>
          </a:p>
          <a:p>
            <a:pPr marL="285750" indent="-285750">
              <a:buFont typeface="Arial" panose="020B0604020202020204" pitchFamily="34" charset="0"/>
              <a:buChar char="•"/>
            </a:pPr>
            <a:r>
              <a:rPr lang="es-ES" sz="1200" dirty="0"/>
              <a:t>Dispone de una sección de resumen de los </a:t>
            </a:r>
            <a:r>
              <a:rPr lang="es-ES" sz="1200" dirty="0" err="1"/>
              <a:t>Namespaces</a:t>
            </a:r>
            <a:r>
              <a:rPr lang="es-ES" sz="1200" dirty="0"/>
              <a:t> gestionados por el </a:t>
            </a:r>
            <a:r>
              <a:rPr lang="es-ES" sz="1200" dirty="0" err="1"/>
              <a:t>Service</a:t>
            </a:r>
            <a:r>
              <a:rPr lang="es-ES" sz="1200" dirty="0"/>
              <a:t> </a:t>
            </a:r>
            <a:r>
              <a:rPr lang="es-ES" sz="1200" dirty="0" err="1"/>
              <a:t>Mesh</a:t>
            </a:r>
            <a:r>
              <a:rPr lang="es-ES" sz="1200" dirty="0"/>
              <a:t> y sus aplicaciones, cargas de trabajo y servicios.</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Representación gráfica de la topología de servicios del </a:t>
            </a:r>
            <a:r>
              <a:rPr lang="es-ES" sz="1200" dirty="0" err="1"/>
              <a:t>Service</a:t>
            </a:r>
            <a:r>
              <a:rPr lang="es-ES" sz="1200" dirty="0"/>
              <a:t> </a:t>
            </a:r>
            <a:r>
              <a:rPr lang="es-ES" sz="1200" dirty="0" err="1"/>
              <a:t>Mesh</a:t>
            </a:r>
            <a:r>
              <a:rPr lang="es-ES" sz="1200" dirty="0"/>
              <a:t>. Muestra que servicios han sido configurados con Virtual </a:t>
            </a:r>
            <a:r>
              <a:rPr lang="es-ES" sz="1200" dirty="0" err="1"/>
              <a:t>Services</a:t>
            </a:r>
            <a:r>
              <a:rPr lang="es-ES" sz="1200" dirty="0"/>
              <a:t> y disponen de </a:t>
            </a:r>
            <a:r>
              <a:rPr lang="es-ES" sz="1200" dirty="0" err="1"/>
              <a:t>Circuit</a:t>
            </a:r>
            <a:r>
              <a:rPr lang="es-ES" sz="1200" dirty="0"/>
              <a:t> </a:t>
            </a:r>
            <a:r>
              <a:rPr lang="es-ES" sz="1200" dirty="0" err="1"/>
              <a:t>Breakers</a:t>
            </a:r>
            <a:r>
              <a:rPr lang="es-ES" sz="1200" dirty="0"/>
              <a:t>. Permite visualizar la salud de las comunicaciones en base a un esquema de colores.</a:t>
            </a:r>
          </a:p>
          <a:p>
            <a:pPr lvl="0" algn="just">
              <a:defRPr/>
            </a:pPr>
            <a:r>
              <a:rPr lang="es-ES" sz="1200" dirty="0"/>
              <a:t> </a:t>
            </a:r>
          </a:p>
        </p:txBody>
      </p:sp>
      <p:sp>
        <p:nvSpPr>
          <p:cNvPr id="27" name="CuadroTexto 222">
            <a:extLst>
              <a:ext uri="{FF2B5EF4-FFF2-40B4-BE49-F238E27FC236}">
                <a16:creationId xmlns:a16="http://schemas.microsoft.com/office/drawing/2014/main" id="{2B92D797-BE96-C245-84AD-0449FD9C812B}"/>
              </a:ext>
            </a:extLst>
          </p:cNvPr>
          <p:cNvSpPr txBox="1"/>
          <p:nvPr/>
        </p:nvSpPr>
        <p:spPr>
          <a:xfrm>
            <a:off x="2956542" y="2708920"/>
            <a:ext cx="8468050" cy="4213262"/>
          </a:xfrm>
          <a:prstGeom prst="rect">
            <a:avLst/>
          </a:prstGeom>
          <a:ln>
            <a:noFill/>
          </a:ln>
        </p:spPr>
        <p:txBody>
          <a:bodyPr vert="horz" wrap="square" lIns="91440" tIns="45720" rIns="91440" bIns="45720" rtlCol="0" anchor="t">
            <a:noAutofit/>
          </a:bodyPr>
          <a:lstStyle/>
          <a:p>
            <a:pPr marL="171450" lvl="0" indent="-171450" algn="just">
              <a:buFont typeface="Arial" panose="020B0604020202020204" pitchFamily="34" charset="0"/>
              <a:buChar char="•"/>
              <a:defRPr/>
            </a:pPr>
            <a:endParaRPr lang="es-ES" sz="1200" dirty="0"/>
          </a:p>
        </p:txBody>
      </p:sp>
      <p:sp>
        <p:nvSpPr>
          <p:cNvPr id="10" name="CuadroTexto 222">
            <a:extLst>
              <a:ext uri="{FF2B5EF4-FFF2-40B4-BE49-F238E27FC236}">
                <a16:creationId xmlns:a16="http://schemas.microsoft.com/office/drawing/2014/main" id="{DA4952F2-7615-D84E-86EF-E8D4870E864A}"/>
              </a:ext>
            </a:extLst>
          </p:cNvPr>
          <p:cNvSpPr txBox="1"/>
          <p:nvPr/>
        </p:nvSpPr>
        <p:spPr>
          <a:xfrm>
            <a:off x="3268117" y="3718275"/>
            <a:ext cx="8396041" cy="2339065"/>
          </a:xfrm>
          <a:prstGeom prst="rect">
            <a:avLst/>
          </a:prstGeom>
          <a:ln>
            <a:noFill/>
          </a:ln>
        </p:spPr>
        <p:txBody>
          <a:bodyPr vert="horz" wrap="square" lIns="91440" tIns="45720" rIns="91440" bIns="45720" rtlCol="0" anchor="t">
            <a:noAutofit/>
          </a:bodyPr>
          <a:lstStyle/>
          <a:p>
            <a:pPr lvl="0" algn="just">
              <a:defRPr/>
            </a:pPr>
            <a:endParaRPr lang="es-ES" sz="1600" dirty="0">
              <a:solidFill>
                <a:srgbClr val="000000"/>
              </a:solidFill>
            </a:endParaRPr>
          </a:p>
        </p:txBody>
      </p:sp>
      <p:pic>
        <p:nvPicPr>
          <p:cNvPr id="5" name="Picture 4">
            <a:extLst>
              <a:ext uri="{FF2B5EF4-FFF2-40B4-BE49-F238E27FC236}">
                <a16:creationId xmlns:a16="http://schemas.microsoft.com/office/drawing/2014/main" id="{07F2EF62-3626-9C49-964F-9E7B5C362334}"/>
              </a:ext>
            </a:extLst>
          </p:cNvPr>
          <p:cNvPicPr>
            <a:picLocks noChangeAspect="1"/>
          </p:cNvPicPr>
          <p:nvPr/>
        </p:nvPicPr>
        <p:blipFill>
          <a:blip r:embed="rId2"/>
          <a:stretch>
            <a:fillRect/>
          </a:stretch>
        </p:blipFill>
        <p:spPr>
          <a:xfrm>
            <a:off x="263352" y="3733230"/>
            <a:ext cx="2025923" cy="632273"/>
          </a:xfrm>
          <a:prstGeom prst="rect">
            <a:avLst/>
          </a:prstGeom>
        </p:spPr>
      </p:pic>
      <p:pic>
        <p:nvPicPr>
          <p:cNvPr id="14" name="Imagen 2">
            <a:extLst>
              <a:ext uri="{FF2B5EF4-FFF2-40B4-BE49-F238E27FC236}">
                <a16:creationId xmlns:a16="http://schemas.microsoft.com/office/drawing/2014/main" id="{A7B69752-1F45-4741-8703-40DE0E171891}"/>
              </a:ext>
            </a:extLst>
          </p:cNvPr>
          <p:cNvPicPr>
            <a:picLocks noChangeAspect="1"/>
          </p:cNvPicPr>
          <p:nvPr/>
        </p:nvPicPr>
        <p:blipFill>
          <a:blip r:embed="rId3"/>
          <a:stretch>
            <a:fillRect/>
          </a:stretch>
        </p:blipFill>
        <p:spPr>
          <a:xfrm>
            <a:off x="3482248" y="3713733"/>
            <a:ext cx="6540787" cy="3056508"/>
          </a:xfrm>
          <a:prstGeom prst="rect">
            <a:avLst/>
          </a:prstGeom>
        </p:spPr>
      </p:pic>
    </p:spTree>
    <p:extLst>
      <p:ext uri="{BB962C8B-B14F-4D97-AF65-F5344CB8AC3E}">
        <p14:creationId xmlns:p14="http://schemas.microsoft.com/office/powerpoint/2010/main" val="2209288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6000" y="649095"/>
            <a:ext cx="11519451" cy="475649"/>
          </a:xfrm>
        </p:spPr>
        <p:txBody>
          <a:bodyPr/>
          <a:lstStyle/>
          <a:p>
            <a:r>
              <a:rPr lang="es-ES" sz="2667" dirty="0"/>
              <a:t>Trazabilidad</a:t>
            </a:r>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sp>
        <p:nvSpPr>
          <p:cNvPr id="15" name="CuadroTexto 222">
            <a:extLst>
              <a:ext uri="{FF2B5EF4-FFF2-40B4-BE49-F238E27FC236}">
                <a16:creationId xmlns:a16="http://schemas.microsoft.com/office/drawing/2014/main" id="{9929A568-9B98-6240-85E3-270DDF61474A}"/>
              </a:ext>
            </a:extLst>
          </p:cNvPr>
          <p:cNvSpPr txBox="1"/>
          <p:nvPr/>
        </p:nvSpPr>
        <p:spPr>
          <a:xfrm>
            <a:off x="731851" y="1406678"/>
            <a:ext cx="8640959" cy="3421174"/>
          </a:xfrm>
          <a:prstGeom prst="rect">
            <a:avLst/>
          </a:prstGeom>
          <a:ln>
            <a:noFill/>
          </a:ln>
        </p:spPr>
        <p:txBody>
          <a:bodyPr vert="horz" wrap="square" lIns="91440" tIns="45720" rIns="91440" bIns="45720" rtlCol="0" anchor="t">
            <a:noAutofit/>
          </a:bodyPr>
          <a:lstStyle/>
          <a:p>
            <a:r>
              <a:rPr lang="es-ES" sz="1600" dirty="0">
                <a:solidFill>
                  <a:srgbClr val="1A3B47"/>
                </a:solidFill>
              </a:rPr>
              <a:t>Para cada servicio o carga de trabajo, dispone de una vista de detalle, donde poder visualizar:</a:t>
            </a:r>
          </a:p>
          <a:p>
            <a:endParaRPr lang="es-ES" sz="1600" dirty="0">
              <a:solidFill>
                <a:srgbClr val="1A3B47"/>
              </a:solidFill>
            </a:endParaRPr>
          </a:p>
          <a:p>
            <a:endParaRPr lang="es-ES" sz="1600" dirty="0">
              <a:solidFill>
                <a:srgbClr val="1A3B47"/>
              </a:solidFill>
            </a:endParaRPr>
          </a:p>
          <a:p>
            <a:pPr>
              <a:lnSpc>
                <a:spcPct val="150000"/>
              </a:lnSpc>
            </a:pPr>
            <a:endParaRPr lang="es-ES" sz="1600" dirty="0">
              <a:solidFill>
                <a:srgbClr val="1A3B47"/>
              </a:solidFill>
            </a:endParaRPr>
          </a:p>
          <a:p>
            <a:pPr>
              <a:lnSpc>
                <a:spcPct val="150000"/>
              </a:lnSpc>
            </a:pPr>
            <a:endParaRPr lang="es-ES" sz="1600" dirty="0">
              <a:solidFill>
                <a:srgbClr val="1A3B47"/>
              </a:solidFill>
            </a:endParaRPr>
          </a:p>
          <a:p>
            <a:pPr marL="171450" indent="-171450">
              <a:lnSpc>
                <a:spcPct val="200000"/>
              </a:lnSpc>
              <a:buFont typeface="Arial" panose="020B0604020202020204" pitchFamily="34" charset="0"/>
              <a:buChar char="•"/>
            </a:pPr>
            <a:r>
              <a:rPr lang="es-ES" sz="1200" dirty="0"/>
              <a:t>Ficheros de definición asociados.</a:t>
            </a:r>
          </a:p>
          <a:p>
            <a:pPr marL="171450" indent="-171450">
              <a:lnSpc>
                <a:spcPct val="200000"/>
              </a:lnSpc>
              <a:buFont typeface="Arial" panose="020B0604020202020204" pitchFamily="34" charset="0"/>
              <a:buChar char="•"/>
            </a:pPr>
            <a:r>
              <a:rPr lang="es-ES" sz="1200" dirty="0"/>
              <a:t>Cargas de trabajo en detalle.</a:t>
            </a:r>
          </a:p>
          <a:p>
            <a:pPr marL="171450" indent="-171450">
              <a:lnSpc>
                <a:spcPct val="200000"/>
              </a:lnSpc>
              <a:buFont typeface="Arial" panose="020B0604020202020204" pitchFamily="34" charset="0"/>
              <a:buChar char="•"/>
            </a:pPr>
            <a:r>
              <a:rPr lang="es-ES" sz="1200" dirty="0" err="1"/>
              <a:t>Logs</a:t>
            </a:r>
            <a:r>
              <a:rPr lang="es-ES" sz="1200" dirty="0"/>
              <a:t> asociados a los diferentes </a:t>
            </a:r>
            <a:r>
              <a:rPr lang="es-ES" sz="1200" dirty="0" err="1"/>
              <a:t>pods</a:t>
            </a:r>
            <a:r>
              <a:rPr lang="es-ES" sz="1200" dirty="0"/>
              <a:t>.</a:t>
            </a:r>
          </a:p>
          <a:p>
            <a:pPr marL="171450" indent="-171450">
              <a:lnSpc>
                <a:spcPct val="200000"/>
              </a:lnSpc>
              <a:buFont typeface="Arial" panose="020B0604020202020204" pitchFamily="34" charset="0"/>
              <a:buChar char="•"/>
            </a:pPr>
            <a:r>
              <a:rPr lang="es-ES" sz="1200" dirty="0"/>
              <a:t>Métricas generadas por los </a:t>
            </a:r>
            <a:r>
              <a:rPr lang="es-ES" sz="1200" dirty="0" err="1"/>
              <a:t>envoy</a:t>
            </a:r>
            <a:r>
              <a:rPr lang="es-ES" sz="1200" dirty="0"/>
              <a:t>.</a:t>
            </a:r>
          </a:p>
          <a:p>
            <a:pPr lvl="0" algn="just">
              <a:defRPr/>
            </a:pPr>
            <a:r>
              <a:rPr lang="es-ES" sz="1200" dirty="0"/>
              <a:t> </a:t>
            </a:r>
          </a:p>
        </p:txBody>
      </p:sp>
      <p:sp>
        <p:nvSpPr>
          <p:cNvPr id="27" name="CuadroTexto 222">
            <a:extLst>
              <a:ext uri="{FF2B5EF4-FFF2-40B4-BE49-F238E27FC236}">
                <a16:creationId xmlns:a16="http://schemas.microsoft.com/office/drawing/2014/main" id="{2B92D797-BE96-C245-84AD-0449FD9C812B}"/>
              </a:ext>
            </a:extLst>
          </p:cNvPr>
          <p:cNvSpPr txBox="1"/>
          <p:nvPr/>
        </p:nvSpPr>
        <p:spPr>
          <a:xfrm>
            <a:off x="2956542" y="2708920"/>
            <a:ext cx="8468050" cy="4213262"/>
          </a:xfrm>
          <a:prstGeom prst="rect">
            <a:avLst/>
          </a:prstGeom>
          <a:ln>
            <a:noFill/>
          </a:ln>
        </p:spPr>
        <p:txBody>
          <a:bodyPr vert="horz" wrap="square" lIns="91440" tIns="45720" rIns="91440" bIns="45720" rtlCol="0" anchor="t">
            <a:noAutofit/>
          </a:bodyPr>
          <a:lstStyle/>
          <a:p>
            <a:pPr marL="171450" lvl="0" indent="-171450" algn="just">
              <a:buFont typeface="Arial" panose="020B0604020202020204" pitchFamily="34" charset="0"/>
              <a:buChar char="•"/>
              <a:defRPr/>
            </a:pPr>
            <a:endParaRPr lang="es-ES" sz="1200" dirty="0"/>
          </a:p>
        </p:txBody>
      </p:sp>
      <p:sp>
        <p:nvSpPr>
          <p:cNvPr id="10" name="CuadroTexto 222">
            <a:extLst>
              <a:ext uri="{FF2B5EF4-FFF2-40B4-BE49-F238E27FC236}">
                <a16:creationId xmlns:a16="http://schemas.microsoft.com/office/drawing/2014/main" id="{DA4952F2-7615-D84E-86EF-E8D4870E864A}"/>
              </a:ext>
            </a:extLst>
          </p:cNvPr>
          <p:cNvSpPr txBox="1"/>
          <p:nvPr/>
        </p:nvSpPr>
        <p:spPr>
          <a:xfrm>
            <a:off x="3268117" y="3718275"/>
            <a:ext cx="8396041" cy="2339065"/>
          </a:xfrm>
          <a:prstGeom prst="rect">
            <a:avLst/>
          </a:prstGeom>
          <a:ln>
            <a:noFill/>
          </a:ln>
        </p:spPr>
        <p:txBody>
          <a:bodyPr vert="horz" wrap="square" lIns="91440" tIns="45720" rIns="91440" bIns="45720" rtlCol="0" anchor="t">
            <a:noAutofit/>
          </a:bodyPr>
          <a:lstStyle/>
          <a:p>
            <a:pPr lvl="0" algn="just">
              <a:defRPr/>
            </a:pPr>
            <a:endParaRPr lang="es-ES" sz="1600" dirty="0">
              <a:solidFill>
                <a:srgbClr val="000000"/>
              </a:solidFill>
            </a:endParaRPr>
          </a:p>
        </p:txBody>
      </p:sp>
      <p:pic>
        <p:nvPicPr>
          <p:cNvPr id="11" name="Imagen 2">
            <a:extLst>
              <a:ext uri="{FF2B5EF4-FFF2-40B4-BE49-F238E27FC236}">
                <a16:creationId xmlns:a16="http://schemas.microsoft.com/office/drawing/2014/main" id="{D58680ED-44CB-4B45-B2DB-DBDF6804EADB}"/>
              </a:ext>
            </a:extLst>
          </p:cNvPr>
          <p:cNvPicPr>
            <a:picLocks noChangeAspect="1"/>
          </p:cNvPicPr>
          <p:nvPr/>
        </p:nvPicPr>
        <p:blipFill>
          <a:blip r:embed="rId2"/>
          <a:stretch>
            <a:fillRect/>
          </a:stretch>
        </p:blipFill>
        <p:spPr>
          <a:xfrm>
            <a:off x="3657876" y="2134099"/>
            <a:ext cx="8015271" cy="3853222"/>
          </a:xfrm>
          <a:prstGeom prst="rect">
            <a:avLst/>
          </a:prstGeom>
        </p:spPr>
      </p:pic>
    </p:spTree>
    <p:extLst>
      <p:ext uri="{BB962C8B-B14F-4D97-AF65-F5344CB8AC3E}">
        <p14:creationId xmlns:p14="http://schemas.microsoft.com/office/powerpoint/2010/main" val="1709602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apecio 31">
            <a:extLst>
              <a:ext uri="{FF2B5EF4-FFF2-40B4-BE49-F238E27FC236}">
                <a16:creationId xmlns:a16="http://schemas.microsoft.com/office/drawing/2014/main" id="{26C50B9B-EB73-A14D-B7E5-35CFD5C9951A}"/>
              </a:ext>
            </a:extLst>
          </p:cNvPr>
          <p:cNvSpPr/>
          <p:nvPr/>
        </p:nvSpPr>
        <p:spPr>
          <a:xfrm rot="5400000">
            <a:off x="-2345053" y="2830522"/>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sp>
        <p:nvSpPr>
          <p:cNvPr id="2" name="Título 1"/>
          <p:cNvSpPr>
            <a:spLocks noGrp="1"/>
          </p:cNvSpPr>
          <p:nvPr>
            <p:ph type="title"/>
          </p:nvPr>
        </p:nvSpPr>
        <p:spPr>
          <a:xfrm>
            <a:off x="336000" y="649095"/>
            <a:ext cx="11519451" cy="475649"/>
          </a:xfrm>
        </p:spPr>
        <p:txBody>
          <a:bodyPr/>
          <a:lstStyle/>
          <a:p>
            <a:r>
              <a:rPr lang="es-ES" sz="2667" dirty="0"/>
              <a:t>Seguridad</a:t>
            </a:r>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sp>
        <p:nvSpPr>
          <p:cNvPr id="15" name="CuadroTexto 222">
            <a:extLst>
              <a:ext uri="{FF2B5EF4-FFF2-40B4-BE49-F238E27FC236}">
                <a16:creationId xmlns:a16="http://schemas.microsoft.com/office/drawing/2014/main" id="{9929A568-9B98-6240-85E3-270DDF61474A}"/>
              </a:ext>
            </a:extLst>
          </p:cNvPr>
          <p:cNvSpPr txBox="1"/>
          <p:nvPr/>
        </p:nvSpPr>
        <p:spPr>
          <a:xfrm>
            <a:off x="2855640" y="1592002"/>
            <a:ext cx="8640959" cy="3421174"/>
          </a:xfrm>
          <a:prstGeom prst="rect">
            <a:avLst/>
          </a:prstGeom>
          <a:ln>
            <a:noFill/>
          </a:ln>
        </p:spPr>
        <p:txBody>
          <a:bodyPr vert="horz" wrap="square" lIns="91440" tIns="45720" rIns="91440" bIns="45720" rtlCol="0" anchor="t">
            <a:noAutofit/>
          </a:bodyPr>
          <a:lstStyle/>
          <a:p>
            <a:r>
              <a:rPr lang="es-ES" sz="1600" b="1" dirty="0" err="1">
                <a:latin typeface="+mj-lt"/>
              </a:rPr>
              <a:t>Istio</a:t>
            </a:r>
            <a:r>
              <a:rPr lang="es-ES" sz="1600" dirty="0">
                <a:latin typeface="+mj-lt"/>
              </a:rPr>
              <a:t> garantiza que los diferentes </a:t>
            </a:r>
            <a:r>
              <a:rPr lang="es-ES" sz="1600" dirty="0" err="1">
                <a:latin typeface="+mj-lt"/>
              </a:rPr>
              <a:t>microservicios</a:t>
            </a:r>
            <a:r>
              <a:rPr lang="es-ES" sz="1600" dirty="0">
                <a:latin typeface="+mj-lt"/>
              </a:rPr>
              <a:t> desplegados dispongan de las siguientes necesidades de </a:t>
            </a:r>
            <a:r>
              <a:rPr lang="es-ES" sz="1600" b="1" dirty="0">
                <a:latin typeface="+mj-lt"/>
              </a:rPr>
              <a:t>seguridad</a:t>
            </a:r>
            <a:r>
              <a:rPr lang="es-ES" sz="1600" dirty="0">
                <a:latin typeface="+mj-lt"/>
              </a:rPr>
              <a:t>:</a:t>
            </a:r>
          </a:p>
          <a:p>
            <a:endParaRPr lang="es-ES" sz="1600" dirty="0">
              <a:latin typeface="+mj-lt"/>
            </a:endParaRPr>
          </a:p>
          <a:p>
            <a:pPr marL="285750" indent="-285750">
              <a:lnSpc>
                <a:spcPct val="150000"/>
              </a:lnSpc>
              <a:buFont typeface="Arial" panose="020B0604020202020204" pitchFamily="34" charset="0"/>
              <a:buChar char="•"/>
            </a:pPr>
            <a:r>
              <a:rPr lang="es-ES" sz="1200" dirty="0"/>
              <a:t>Defensa contra ataques </a:t>
            </a:r>
            <a:r>
              <a:rPr lang="es-ES" sz="1200" b="1" dirty="0" err="1"/>
              <a:t>man</a:t>
            </a:r>
            <a:r>
              <a:rPr lang="es-ES" sz="1200" b="1" dirty="0"/>
              <a:t>-in-</a:t>
            </a:r>
            <a:r>
              <a:rPr lang="es-ES" sz="1200" b="1" dirty="0" err="1"/>
              <a:t>the</a:t>
            </a:r>
            <a:r>
              <a:rPr lang="es-ES" sz="1200" b="1" dirty="0"/>
              <a:t>-</a:t>
            </a:r>
            <a:r>
              <a:rPr lang="es-ES" sz="1200" b="1" dirty="0" err="1"/>
              <a:t>middle</a:t>
            </a:r>
            <a:r>
              <a:rPr lang="es-ES" sz="1200" dirty="0"/>
              <a:t>, mediante la encriptación del tráfico entre servicios.</a:t>
            </a:r>
          </a:p>
          <a:p>
            <a:pPr marL="285750" indent="-285750">
              <a:lnSpc>
                <a:spcPct val="150000"/>
              </a:lnSpc>
              <a:buFont typeface="Arial" panose="020B0604020202020204" pitchFamily="34" charset="0"/>
              <a:buChar char="•"/>
            </a:pPr>
            <a:r>
              <a:rPr lang="es-ES" sz="1200" dirty="0"/>
              <a:t>Proporcionar un control de acceso flexible. Mediante la utilización de </a:t>
            </a:r>
            <a:r>
              <a:rPr lang="es-ES" sz="1200" b="1" dirty="0"/>
              <a:t>mutual TLS </a:t>
            </a:r>
            <a:r>
              <a:rPr lang="es-ES" sz="1200" dirty="0"/>
              <a:t>y políticas de acceso de grano-fino.</a:t>
            </a:r>
          </a:p>
          <a:p>
            <a:pPr marL="285750" indent="-285750">
              <a:lnSpc>
                <a:spcPct val="150000"/>
              </a:lnSpc>
              <a:buFont typeface="Arial" panose="020B0604020202020204" pitchFamily="34" charset="0"/>
              <a:buChar char="•"/>
            </a:pPr>
            <a:r>
              <a:rPr lang="es-ES" sz="1200" dirty="0"/>
              <a:t>Herramientas de </a:t>
            </a:r>
            <a:r>
              <a:rPr lang="es-ES" sz="1200" b="1" dirty="0" smtClean="0"/>
              <a:t>auditoría</a:t>
            </a:r>
            <a:r>
              <a:rPr lang="es-ES" sz="1200" dirty="0"/>
              <a:t>.</a:t>
            </a:r>
          </a:p>
          <a:p>
            <a:endParaRPr lang="es-ES" sz="1200" dirty="0"/>
          </a:p>
          <a:p>
            <a:endParaRPr lang="es-ES" sz="1200" dirty="0"/>
          </a:p>
          <a:p>
            <a:r>
              <a:rPr lang="es-ES" sz="1600" dirty="0"/>
              <a:t>Los objetivos de </a:t>
            </a:r>
            <a:r>
              <a:rPr lang="es-ES" sz="1600" dirty="0" err="1"/>
              <a:t>Istio</a:t>
            </a:r>
            <a:r>
              <a:rPr lang="es-ES" sz="1600" dirty="0"/>
              <a:t> Security son:</a:t>
            </a:r>
          </a:p>
          <a:p>
            <a:endParaRPr lang="es-ES" sz="1600" dirty="0"/>
          </a:p>
          <a:p>
            <a:pPr marL="285750" indent="-285750">
              <a:lnSpc>
                <a:spcPct val="150000"/>
              </a:lnSpc>
              <a:buFont typeface="Arial" panose="020B0604020202020204" pitchFamily="34" charset="0"/>
              <a:buChar char="•"/>
            </a:pPr>
            <a:r>
              <a:rPr lang="es-ES" sz="1200" b="1" dirty="0"/>
              <a:t>Seguridad por defecto</a:t>
            </a:r>
            <a:r>
              <a:rPr lang="es-ES" sz="1200" dirty="0"/>
              <a:t>: no es necesario realizar ningún cambio o adaptación en la infraestructura ni en los servicios.</a:t>
            </a:r>
          </a:p>
          <a:p>
            <a:pPr marL="285750" indent="-285750">
              <a:lnSpc>
                <a:spcPct val="150000"/>
              </a:lnSpc>
              <a:buFont typeface="Arial" panose="020B0604020202020204" pitchFamily="34" charset="0"/>
              <a:buChar char="•"/>
            </a:pPr>
            <a:r>
              <a:rPr lang="es-ES" sz="1200" b="1" dirty="0"/>
              <a:t>Integración con los sistemas </a:t>
            </a:r>
            <a:r>
              <a:rPr lang="es-ES" sz="1200" dirty="0"/>
              <a:t>de </a:t>
            </a:r>
            <a:r>
              <a:rPr lang="es-ES" sz="1200" dirty="0" err="1"/>
              <a:t>securización</a:t>
            </a:r>
            <a:r>
              <a:rPr lang="es-ES" sz="1200" dirty="0"/>
              <a:t> existentes para proporcionar múltiples capas de control.</a:t>
            </a:r>
          </a:p>
          <a:p>
            <a:pPr marL="285750" indent="-285750">
              <a:lnSpc>
                <a:spcPct val="150000"/>
              </a:lnSpc>
              <a:buFont typeface="Arial" panose="020B0604020202020204" pitchFamily="34" charset="0"/>
              <a:buChar char="•"/>
            </a:pPr>
            <a:r>
              <a:rPr lang="es-ES" sz="1200" b="1" dirty="0"/>
              <a:t>Redes Zero-trust</a:t>
            </a:r>
            <a:r>
              <a:rPr lang="es-ES" sz="1200" dirty="0"/>
              <a:t>: las redes son no confiables por defecto.</a:t>
            </a:r>
          </a:p>
          <a:p>
            <a:endParaRPr lang="es-ES" sz="1200" dirty="0"/>
          </a:p>
        </p:txBody>
      </p:sp>
      <p:sp>
        <p:nvSpPr>
          <p:cNvPr id="27" name="CuadroTexto 222">
            <a:extLst>
              <a:ext uri="{FF2B5EF4-FFF2-40B4-BE49-F238E27FC236}">
                <a16:creationId xmlns:a16="http://schemas.microsoft.com/office/drawing/2014/main" id="{2B92D797-BE96-C245-84AD-0449FD9C812B}"/>
              </a:ext>
            </a:extLst>
          </p:cNvPr>
          <p:cNvSpPr txBox="1"/>
          <p:nvPr/>
        </p:nvSpPr>
        <p:spPr>
          <a:xfrm>
            <a:off x="2956542" y="2708920"/>
            <a:ext cx="8468050" cy="4213262"/>
          </a:xfrm>
          <a:prstGeom prst="rect">
            <a:avLst/>
          </a:prstGeom>
          <a:ln>
            <a:noFill/>
          </a:ln>
        </p:spPr>
        <p:txBody>
          <a:bodyPr vert="horz" wrap="square" lIns="91440" tIns="45720" rIns="91440" bIns="45720" rtlCol="0" anchor="t">
            <a:noAutofit/>
          </a:bodyPr>
          <a:lstStyle/>
          <a:p>
            <a:pPr marL="171450" lvl="0" indent="-171450" algn="just">
              <a:buFont typeface="Arial" panose="020B0604020202020204" pitchFamily="34" charset="0"/>
              <a:buChar char="•"/>
              <a:defRPr/>
            </a:pPr>
            <a:endParaRPr lang="es-ES" sz="1200" dirty="0"/>
          </a:p>
        </p:txBody>
      </p:sp>
      <p:sp>
        <p:nvSpPr>
          <p:cNvPr id="10" name="CuadroTexto 222">
            <a:extLst>
              <a:ext uri="{FF2B5EF4-FFF2-40B4-BE49-F238E27FC236}">
                <a16:creationId xmlns:a16="http://schemas.microsoft.com/office/drawing/2014/main" id="{DA4952F2-7615-D84E-86EF-E8D4870E864A}"/>
              </a:ext>
            </a:extLst>
          </p:cNvPr>
          <p:cNvSpPr txBox="1"/>
          <p:nvPr/>
        </p:nvSpPr>
        <p:spPr>
          <a:xfrm>
            <a:off x="3268117" y="3718275"/>
            <a:ext cx="8396041" cy="2339065"/>
          </a:xfrm>
          <a:prstGeom prst="rect">
            <a:avLst/>
          </a:prstGeom>
          <a:ln>
            <a:noFill/>
          </a:ln>
        </p:spPr>
        <p:txBody>
          <a:bodyPr vert="horz" wrap="square" lIns="91440" tIns="45720" rIns="91440" bIns="45720" rtlCol="0" anchor="t">
            <a:noAutofit/>
          </a:bodyPr>
          <a:lstStyle/>
          <a:p>
            <a:pPr lvl="0" algn="just">
              <a:defRPr/>
            </a:pPr>
            <a:endParaRPr lang="es-ES" sz="1600" dirty="0">
              <a:solidFill>
                <a:srgbClr val="000000"/>
              </a:solidFill>
            </a:endParaRPr>
          </a:p>
        </p:txBody>
      </p:sp>
      <p:pic>
        <p:nvPicPr>
          <p:cNvPr id="251906" name="Picture 2" descr="Computer security, authentication, authorization, verification, login icon">
            <a:extLst>
              <a:ext uri="{FF2B5EF4-FFF2-40B4-BE49-F238E27FC236}">
                <a16:creationId xmlns:a16="http://schemas.microsoft.com/office/drawing/2014/main" id="{56B3F112-9AD9-2E46-8601-AF618D3EA6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2901401"/>
            <a:ext cx="2126730" cy="2126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493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36000" y="649091"/>
            <a:ext cx="11328619" cy="919343"/>
          </a:xfrm>
        </p:spPr>
        <p:txBody>
          <a:bodyPr/>
          <a:lstStyle/>
          <a:p>
            <a:r>
              <a:rPr lang="es-ES" dirty="0"/>
              <a:t>Seguridad</a:t>
            </a:r>
          </a:p>
        </p:txBody>
      </p:sp>
      <p:sp>
        <p:nvSpPr>
          <p:cNvPr id="5" name="Marcador de texto 4"/>
          <p:cNvSpPr>
            <a:spLocks noGrp="1"/>
          </p:cNvSpPr>
          <p:nvPr>
            <p:ph type="body" sz="quarter" idx="13"/>
          </p:nvPr>
        </p:nvSpPr>
        <p:spPr>
          <a:xfrm>
            <a:off x="336000" y="357000"/>
            <a:ext cx="11519451" cy="251520"/>
          </a:xfrm>
        </p:spPr>
        <p:txBody>
          <a:bodyPr lIns="0" anchor="ctr" anchorCtr="0">
            <a:noAutofit/>
          </a:bodyPr>
          <a:lstStyle/>
          <a:p>
            <a:r>
              <a:rPr lang="es-ES" sz="1000" dirty="0" err="1">
                <a:solidFill>
                  <a:schemeClr val="tx1"/>
                </a:solidFill>
                <a:latin typeface="Soho Gothic Pro" panose="020B0503030504020204" pitchFamily="34" charset="77"/>
              </a:rPr>
              <a:t>MeetUps</a:t>
            </a:r>
            <a:r>
              <a:rPr lang="es-ES" sz="1000" dirty="0">
                <a:solidFill>
                  <a:schemeClr val="tx1"/>
                </a:solidFill>
                <a:latin typeface="Soho Gothic Pro" panose="020B0503030504020204" pitchFamily="34" charset="77"/>
              </a:rPr>
              <a:t> Tecnologías Avanzadas</a:t>
            </a:r>
          </a:p>
        </p:txBody>
      </p:sp>
      <p:sp>
        <p:nvSpPr>
          <p:cNvPr id="14" name="CuadroTexto 4">
            <a:extLst>
              <a:ext uri="{FF2B5EF4-FFF2-40B4-BE49-F238E27FC236}">
                <a16:creationId xmlns:a16="http://schemas.microsoft.com/office/drawing/2014/main" id="{6884BB1F-D7CB-E74E-AE72-50FCFCA57C46}"/>
              </a:ext>
            </a:extLst>
          </p:cNvPr>
          <p:cNvSpPr txBox="1"/>
          <p:nvPr/>
        </p:nvSpPr>
        <p:spPr>
          <a:xfrm>
            <a:off x="527059" y="5311602"/>
            <a:ext cx="2760629" cy="646331"/>
          </a:xfrm>
          <a:prstGeom prst="rect">
            <a:avLst/>
          </a:prstGeom>
          <a:noFill/>
          <a:ln>
            <a:noFill/>
          </a:ln>
        </p:spPr>
        <p:txBody>
          <a:bodyPr wrap="square" rtlCol="0">
            <a:spAutoFit/>
          </a:bodyPr>
          <a:lstStyle/>
          <a:p>
            <a:pPr algn="just"/>
            <a:r>
              <a:rPr lang="es-ES" sz="1200" dirty="0">
                <a:solidFill>
                  <a:schemeClr val="dk1"/>
                </a:solidFill>
              </a:rPr>
              <a:t>Existe una </a:t>
            </a:r>
            <a:r>
              <a:rPr lang="es-ES" sz="1200" b="1" dirty="0">
                <a:solidFill>
                  <a:schemeClr val="dk1"/>
                </a:solidFill>
              </a:rPr>
              <a:t>Autoridad Certificadora (CA) </a:t>
            </a:r>
            <a:r>
              <a:rPr lang="es-ES" sz="1200" dirty="0">
                <a:solidFill>
                  <a:schemeClr val="dk1"/>
                </a:solidFill>
              </a:rPr>
              <a:t>para la gestión de claves y certificados.</a:t>
            </a:r>
          </a:p>
        </p:txBody>
      </p:sp>
      <p:sp>
        <p:nvSpPr>
          <p:cNvPr id="16" name="CuadroTexto 9">
            <a:extLst>
              <a:ext uri="{FF2B5EF4-FFF2-40B4-BE49-F238E27FC236}">
                <a16:creationId xmlns:a16="http://schemas.microsoft.com/office/drawing/2014/main" id="{090A0B2D-4229-0E4D-90CF-2ED1AE5CA035}"/>
              </a:ext>
            </a:extLst>
          </p:cNvPr>
          <p:cNvSpPr txBox="1"/>
          <p:nvPr/>
        </p:nvSpPr>
        <p:spPr>
          <a:xfrm>
            <a:off x="7824192" y="5446965"/>
            <a:ext cx="3600400" cy="646331"/>
          </a:xfrm>
          <a:prstGeom prst="rect">
            <a:avLst/>
          </a:prstGeom>
          <a:noFill/>
          <a:ln>
            <a:noFill/>
          </a:ln>
        </p:spPr>
        <p:txBody>
          <a:bodyPr wrap="square" rtlCol="0">
            <a:spAutoFit/>
          </a:bodyPr>
          <a:lstStyle/>
          <a:p>
            <a:pPr algn="just"/>
            <a:r>
              <a:rPr lang="es-ES" sz="1200" dirty="0">
                <a:solidFill>
                  <a:schemeClr val="dk1"/>
                </a:solidFill>
              </a:rPr>
              <a:t>El </a:t>
            </a:r>
            <a:r>
              <a:rPr lang="es-ES" sz="1200" b="1" dirty="0">
                <a:solidFill>
                  <a:schemeClr val="dk1"/>
                </a:solidFill>
              </a:rPr>
              <a:t>Servidor de Configuración </a:t>
            </a:r>
            <a:r>
              <a:rPr lang="es-ES" sz="1200" dirty="0">
                <a:solidFill>
                  <a:schemeClr val="dk1"/>
                </a:solidFill>
              </a:rPr>
              <a:t>distribuye a los </a:t>
            </a:r>
            <a:r>
              <a:rPr lang="es-ES" sz="1200" dirty="0" err="1">
                <a:solidFill>
                  <a:schemeClr val="dk1"/>
                </a:solidFill>
              </a:rPr>
              <a:t>proxies</a:t>
            </a:r>
            <a:r>
              <a:rPr lang="es-ES" sz="1200" dirty="0">
                <a:solidFill>
                  <a:schemeClr val="dk1"/>
                </a:solidFill>
              </a:rPr>
              <a:t> las políticas de autenticación, autorización e información de nombrado.</a:t>
            </a:r>
          </a:p>
        </p:txBody>
      </p:sp>
      <p:sp>
        <p:nvSpPr>
          <p:cNvPr id="17" name="CuadroTexto 10">
            <a:extLst>
              <a:ext uri="{FF2B5EF4-FFF2-40B4-BE49-F238E27FC236}">
                <a16:creationId xmlns:a16="http://schemas.microsoft.com/office/drawing/2014/main" id="{66322123-C573-8C4B-855A-2A89824A0814}"/>
              </a:ext>
            </a:extLst>
          </p:cNvPr>
          <p:cNvSpPr txBox="1"/>
          <p:nvPr/>
        </p:nvSpPr>
        <p:spPr>
          <a:xfrm>
            <a:off x="344432" y="1299193"/>
            <a:ext cx="2799239" cy="1200329"/>
          </a:xfrm>
          <a:prstGeom prst="rect">
            <a:avLst/>
          </a:prstGeom>
          <a:noFill/>
          <a:ln>
            <a:noFill/>
          </a:ln>
        </p:spPr>
        <p:txBody>
          <a:bodyPr wrap="square" rtlCol="0">
            <a:spAutoFit/>
          </a:bodyPr>
          <a:lstStyle/>
          <a:p>
            <a:pPr algn="just"/>
            <a:r>
              <a:rPr lang="es-ES" sz="1200" dirty="0">
                <a:solidFill>
                  <a:schemeClr val="dk1"/>
                </a:solidFill>
              </a:rPr>
              <a:t>Los </a:t>
            </a:r>
            <a:r>
              <a:rPr lang="es-ES" sz="1200" b="1" dirty="0" err="1">
                <a:solidFill>
                  <a:schemeClr val="dk1"/>
                </a:solidFill>
              </a:rPr>
              <a:t>Sidecars</a:t>
            </a:r>
            <a:r>
              <a:rPr lang="es-ES" sz="1200" dirty="0">
                <a:solidFill>
                  <a:schemeClr val="dk1"/>
                </a:solidFill>
              </a:rPr>
              <a:t> y los </a:t>
            </a:r>
            <a:r>
              <a:rPr lang="es-ES" sz="1200" b="1" dirty="0" err="1">
                <a:solidFill>
                  <a:schemeClr val="dk1"/>
                </a:solidFill>
              </a:rPr>
              <a:t>proxies</a:t>
            </a:r>
            <a:r>
              <a:rPr lang="es-ES" sz="1200" b="1" dirty="0">
                <a:solidFill>
                  <a:schemeClr val="dk1"/>
                </a:solidFill>
              </a:rPr>
              <a:t> perimetrales</a:t>
            </a:r>
            <a:r>
              <a:rPr lang="es-ES" sz="1200" dirty="0">
                <a:solidFill>
                  <a:schemeClr val="dk1"/>
                </a:solidFill>
              </a:rPr>
              <a:t> (</a:t>
            </a:r>
            <a:r>
              <a:rPr lang="es-ES" sz="1200" dirty="0" err="1">
                <a:solidFill>
                  <a:schemeClr val="dk1"/>
                </a:solidFill>
              </a:rPr>
              <a:t>ingress</a:t>
            </a:r>
            <a:r>
              <a:rPr lang="es-ES" sz="1200" dirty="0">
                <a:solidFill>
                  <a:schemeClr val="dk1"/>
                </a:solidFill>
              </a:rPr>
              <a:t> </a:t>
            </a:r>
            <a:r>
              <a:rPr lang="es-ES" sz="1200" dirty="0" smtClean="0">
                <a:solidFill>
                  <a:schemeClr val="dk1"/>
                </a:solidFill>
              </a:rPr>
              <a:t>y </a:t>
            </a:r>
            <a:r>
              <a:rPr lang="es-ES" sz="1200" dirty="0" err="1">
                <a:solidFill>
                  <a:schemeClr val="dk1"/>
                </a:solidFill>
              </a:rPr>
              <a:t>egress</a:t>
            </a:r>
            <a:r>
              <a:rPr lang="es-ES" sz="1200" dirty="0">
                <a:solidFill>
                  <a:schemeClr val="dk1"/>
                </a:solidFill>
              </a:rPr>
              <a:t>) funcionan como </a:t>
            </a:r>
            <a:r>
              <a:rPr lang="es-ES" sz="1200" dirty="0" err="1">
                <a:solidFill>
                  <a:schemeClr val="dk1"/>
                </a:solidFill>
              </a:rPr>
              <a:t>Policy</a:t>
            </a:r>
            <a:r>
              <a:rPr lang="es-ES" sz="1200" dirty="0">
                <a:solidFill>
                  <a:schemeClr val="dk1"/>
                </a:solidFill>
              </a:rPr>
              <a:t> </a:t>
            </a:r>
            <a:r>
              <a:rPr lang="es-ES" sz="1200" dirty="0" err="1">
                <a:solidFill>
                  <a:schemeClr val="dk1"/>
                </a:solidFill>
              </a:rPr>
              <a:t>Enforcement</a:t>
            </a:r>
            <a:r>
              <a:rPr lang="es-ES" sz="1200" dirty="0">
                <a:solidFill>
                  <a:schemeClr val="dk1"/>
                </a:solidFill>
              </a:rPr>
              <a:t> </a:t>
            </a:r>
            <a:r>
              <a:rPr lang="es-ES" sz="1200" dirty="0" err="1">
                <a:solidFill>
                  <a:schemeClr val="dk1"/>
                </a:solidFill>
              </a:rPr>
              <a:t>Points</a:t>
            </a:r>
            <a:r>
              <a:rPr lang="es-ES" sz="1200" dirty="0">
                <a:solidFill>
                  <a:schemeClr val="dk1"/>
                </a:solidFill>
              </a:rPr>
              <a:t> (PEP) para asegurar la comunicación entre clientes y servidores.</a:t>
            </a:r>
          </a:p>
        </p:txBody>
      </p:sp>
      <p:sp>
        <p:nvSpPr>
          <p:cNvPr id="9" name="object 4">
            <a:extLst>
              <a:ext uri="{FF2B5EF4-FFF2-40B4-BE49-F238E27FC236}">
                <a16:creationId xmlns:a16="http://schemas.microsoft.com/office/drawing/2014/main" id="{54A9DF4D-EFE6-4549-95B7-A868407D8D3C}"/>
              </a:ext>
            </a:extLst>
          </p:cNvPr>
          <p:cNvSpPr/>
          <p:nvPr/>
        </p:nvSpPr>
        <p:spPr>
          <a:xfrm>
            <a:off x="3338219" y="1277413"/>
            <a:ext cx="8517232" cy="403418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6989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rapecio 20"/>
          <p:cNvSpPr/>
          <p:nvPr/>
        </p:nvSpPr>
        <p:spPr>
          <a:xfrm rot="5400000">
            <a:off x="3216409" y="2757657"/>
            <a:ext cx="6048672" cy="3454921"/>
          </a:xfrm>
          <a:prstGeom prst="trapezoid">
            <a:avLst>
              <a:gd name="adj" fmla="val 27949"/>
            </a:avLst>
          </a:prstGeom>
          <a:solidFill>
            <a:schemeClr val="tx2"/>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defTabSz="914377">
              <a:defRPr/>
            </a:pPr>
            <a:endParaRPr lang="es-ES" sz="1800" dirty="0">
              <a:solidFill>
                <a:srgbClr val="1A3B47"/>
              </a:solidFill>
              <a:latin typeface="Soho Gothic Pro Light"/>
            </a:endParaRPr>
          </a:p>
        </p:txBody>
      </p:sp>
      <p:graphicFrame>
        <p:nvGraphicFramePr>
          <p:cNvPr id="4" name="Objeto 3" hidden="1"/>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237677" name="Diapositiva de think-cell" r:id="rId5" imgW="270" imgH="270" progId="TCLayout.ActiveDocument.1">
                  <p:embed/>
                </p:oleObj>
              </mc:Choice>
              <mc:Fallback>
                <p:oleObj name="Diapositiva de think-cell" r:id="rId5" imgW="270" imgH="270" progId="TCLayout.ActiveDocument.1">
                  <p:embed/>
                  <p:pic>
                    <p:nvPicPr>
                      <p:cNvPr id="4" name="Objeto 3" hidden="1"/>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3" name="Rectángulo 2" hidden="1"/>
          <p:cNvSpPr/>
          <p:nvPr>
            <p:custDataLst>
              <p:tags r:id="rId3"/>
            </p:custDataLst>
          </p:nvPr>
        </p:nvSpPr>
        <p:spPr>
          <a:xfrm>
            <a:off x="0" y="0"/>
            <a:ext cx="211667"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14377">
              <a:lnSpc>
                <a:spcPct val="90000"/>
              </a:lnSpc>
              <a:spcBef>
                <a:spcPct val="0"/>
              </a:spcBef>
              <a:spcAft>
                <a:spcPct val="0"/>
              </a:spcAft>
              <a:defRPr/>
            </a:pPr>
            <a:endParaRPr lang="es-ES" sz="3200" dirty="0">
              <a:solidFill>
                <a:srgbClr val="FFFFFF"/>
              </a:solidFill>
              <a:latin typeface="Playfair Display" panose="00000500000000000000" pitchFamily="2" charset="0"/>
              <a:sym typeface="Playfair Display" panose="00000500000000000000" pitchFamily="2" charset="0"/>
            </a:endParaRPr>
          </a:p>
        </p:txBody>
      </p:sp>
      <p:sp>
        <p:nvSpPr>
          <p:cNvPr id="10" name="Trapecio 9"/>
          <p:cNvSpPr/>
          <p:nvPr/>
        </p:nvSpPr>
        <p:spPr>
          <a:xfrm rot="5400000">
            <a:off x="5440378" y="-250278"/>
            <a:ext cx="8528041" cy="4975203"/>
          </a:xfrm>
          <a:prstGeom prst="trapezoid">
            <a:avLst>
              <a:gd name="adj" fmla="val 27949"/>
            </a:avLst>
          </a:prstGeom>
          <a:solidFill>
            <a:schemeClr val="accent3">
              <a:lumMod val="20000"/>
              <a:lumOff val="8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defTabSz="914377">
              <a:defRPr/>
            </a:pPr>
            <a:endParaRPr lang="es-ES" sz="1800" dirty="0">
              <a:solidFill>
                <a:srgbClr val="1A3B47"/>
              </a:solidFill>
              <a:latin typeface="Soho Gothic Pro Light"/>
            </a:endParaRPr>
          </a:p>
        </p:txBody>
      </p:sp>
      <p:sp>
        <p:nvSpPr>
          <p:cNvPr id="11" name="Trapecio 10"/>
          <p:cNvSpPr/>
          <p:nvPr/>
        </p:nvSpPr>
        <p:spPr>
          <a:xfrm rot="5400000">
            <a:off x="-1536248" y="2619953"/>
            <a:ext cx="8047693" cy="4975200"/>
          </a:xfrm>
          <a:prstGeom prst="trapezoid">
            <a:avLst>
              <a:gd name="adj" fmla="val 27949"/>
            </a:avLst>
          </a:prstGeom>
          <a:solidFill>
            <a:schemeClr val="bg2"/>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defTabSz="914377">
              <a:defRPr/>
            </a:pPr>
            <a:endParaRPr lang="es-ES" sz="1800" dirty="0">
              <a:solidFill>
                <a:srgbClr val="1A3B47"/>
              </a:solidFill>
              <a:latin typeface="Soho Gothic Pro Light"/>
            </a:endParaRPr>
          </a:p>
        </p:txBody>
      </p:sp>
      <p:grpSp>
        <p:nvGrpSpPr>
          <p:cNvPr id="5" name="Grupo 4"/>
          <p:cNvGrpSpPr/>
          <p:nvPr/>
        </p:nvGrpSpPr>
        <p:grpSpPr>
          <a:xfrm>
            <a:off x="1088091" y="2526558"/>
            <a:ext cx="4316709" cy="3858821"/>
            <a:chOff x="816068" y="1894918"/>
            <a:chExt cx="3237532" cy="2894116"/>
          </a:xfrm>
        </p:grpSpPr>
        <p:sp>
          <p:nvSpPr>
            <p:cNvPr id="7" name="CuadroTexto 6"/>
            <p:cNvSpPr txBox="1"/>
            <p:nvPr/>
          </p:nvSpPr>
          <p:spPr>
            <a:xfrm>
              <a:off x="816068" y="1894918"/>
              <a:ext cx="3237532" cy="1036872"/>
            </a:xfrm>
            <a:prstGeom prst="rect">
              <a:avLst/>
            </a:prstGeom>
            <a:ln>
              <a:noFill/>
            </a:ln>
          </p:spPr>
          <p:txBody>
            <a:bodyPr vert="horz" wrap="square" lIns="0" tIns="0" rIns="0" bIns="0" rtlCol="0" anchor="t" anchorCtr="0">
              <a:noAutofit/>
            </a:bodyPr>
            <a:lstStyle/>
            <a:p>
              <a:pPr defTabSz="914377">
                <a:defRPr/>
              </a:pPr>
              <a:r>
                <a:rPr lang="es-ES" sz="2133" dirty="0">
                  <a:solidFill>
                    <a:srgbClr val="1A3B47"/>
                  </a:solidFill>
                  <a:latin typeface="Playfair Display" panose="00000500000000000000" pitchFamily="2" charset="0"/>
                </a:rPr>
                <a:t>IT Tradicional</a:t>
              </a:r>
            </a:p>
            <a:p>
              <a:pPr marL="243411" indent="-243411" defTabSz="914377">
                <a:spcBef>
                  <a:spcPts val="800"/>
                </a:spcBef>
                <a:buSzPct val="70000"/>
                <a:buFont typeface="Wingdings" pitchFamily="2" charset="2"/>
                <a:buChar char="§"/>
                <a:defRPr/>
              </a:pPr>
              <a:r>
                <a:rPr lang="es-ES" sz="1600" dirty="0">
                  <a:solidFill>
                    <a:srgbClr val="1A3B47"/>
                  </a:solidFill>
                </a:rPr>
                <a:t>IT como coste</a:t>
              </a:r>
            </a:p>
            <a:p>
              <a:pPr marL="243411" indent="-243411" defTabSz="914377">
                <a:spcBef>
                  <a:spcPts val="800"/>
                </a:spcBef>
                <a:buSzPct val="70000"/>
                <a:buFont typeface="Wingdings" pitchFamily="2" charset="2"/>
                <a:buChar char="§"/>
                <a:defRPr/>
              </a:pPr>
              <a:r>
                <a:rPr lang="es-ES" sz="1600" dirty="0">
                  <a:solidFill>
                    <a:srgbClr val="1A3B47"/>
                  </a:solidFill>
                </a:rPr>
                <a:t>Sistemas monolíticos</a:t>
              </a:r>
            </a:p>
            <a:p>
              <a:pPr marL="243411" indent="-243411" defTabSz="914377">
                <a:spcBef>
                  <a:spcPts val="800"/>
                </a:spcBef>
                <a:buSzPct val="70000"/>
                <a:buFont typeface="Wingdings" pitchFamily="2" charset="2"/>
                <a:buChar char="§"/>
                <a:defRPr/>
              </a:pPr>
              <a:r>
                <a:rPr lang="es-ES" sz="1600" dirty="0">
                  <a:solidFill>
                    <a:srgbClr val="1A3B47"/>
                  </a:solidFill>
                </a:rPr>
                <a:t>Core no escalable</a:t>
              </a:r>
            </a:p>
            <a:p>
              <a:pPr marL="243411" indent="-243411" defTabSz="914377">
                <a:spcBef>
                  <a:spcPts val="800"/>
                </a:spcBef>
                <a:buSzPct val="70000"/>
                <a:buFont typeface="Wingdings" pitchFamily="2" charset="2"/>
                <a:buChar char="§"/>
                <a:defRPr/>
              </a:pPr>
              <a:r>
                <a:rPr lang="es-ES" sz="1600" dirty="0">
                  <a:solidFill>
                    <a:srgbClr val="1A3B47"/>
                  </a:solidFill>
                </a:rPr>
                <a:t>Monitorización deficiente</a:t>
              </a:r>
            </a:p>
            <a:p>
              <a:pPr marL="243411" indent="-243411" defTabSz="914377">
                <a:spcBef>
                  <a:spcPts val="800"/>
                </a:spcBef>
                <a:buSzPct val="70000"/>
                <a:buFont typeface="Wingdings" pitchFamily="2" charset="2"/>
                <a:buChar char="§"/>
                <a:defRPr/>
              </a:pPr>
              <a:r>
                <a:rPr lang="es-ES" sz="1600" dirty="0">
                  <a:solidFill>
                    <a:srgbClr val="1A3B47"/>
                  </a:solidFill>
                </a:rPr>
                <a:t>Poco intercambio de información</a:t>
              </a:r>
            </a:p>
            <a:p>
              <a:pPr marL="243411" indent="-243411" defTabSz="914377">
                <a:spcBef>
                  <a:spcPts val="800"/>
                </a:spcBef>
                <a:buSzPct val="70000"/>
                <a:buFont typeface="Wingdings" pitchFamily="2" charset="2"/>
                <a:buChar char="§"/>
                <a:defRPr/>
              </a:pPr>
              <a:r>
                <a:rPr lang="es-ES" sz="1600" dirty="0">
                  <a:solidFill>
                    <a:srgbClr val="1A3B47"/>
                  </a:solidFill>
                </a:rPr>
                <a:t>Ciclos largos funcionalidad</a:t>
              </a:r>
            </a:p>
          </p:txBody>
        </p:sp>
        <p:pic>
          <p:nvPicPr>
            <p:cNvPr id="9" name="Imagen 8"/>
            <p:cNvPicPr>
              <a:picLocks noChangeAspect="1"/>
            </p:cNvPicPr>
            <p:nvPr/>
          </p:nvPicPr>
          <p:blipFill>
            <a:blip r:embed="rId7">
              <a:duotone>
                <a:prstClr val="black"/>
                <a:srgbClr val="1A3B47">
                  <a:tint val="45000"/>
                  <a:satMod val="400000"/>
                </a:srgbClr>
              </a:duotone>
            </a:blip>
            <a:stretch>
              <a:fillRect/>
            </a:stretch>
          </p:blipFill>
          <p:spPr>
            <a:xfrm>
              <a:off x="1372079" y="3939902"/>
              <a:ext cx="987240" cy="849132"/>
            </a:xfrm>
            <a:prstGeom prst="rect">
              <a:avLst/>
            </a:prstGeom>
          </p:spPr>
        </p:pic>
      </p:grpSp>
      <p:grpSp>
        <p:nvGrpSpPr>
          <p:cNvPr id="6" name="Grupo 5"/>
          <p:cNvGrpSpPr/>
          <p:nvPr/>
        </p:nvGrpSpPr>
        <p:grpSpPr>
          <a:xfrm>
            <a:off x="7651200" y="1225688"/>
            <a:ext cx="4159800" cy="3643473"/>
            <a:chOff x="5738400" y="199185"/>
            <a:chExt cx="3119850" cy="2732605"/>
          </a:xfrm>
        </p:grpSpPr>
        <p:sp>
          <p:nvSpPr>
            <p:cNvPr id="8" name="CuadroTexto 7"/>
            <p:cNvSpPr txBox="1"/>
            <p:nvPr/>
          </p:nvSpPr>
          <p:spPr>
            <a:xfrm>
              <a:off x="5738400" y="1347774"/>
              <a:ext cx="3119850" cy="1584016"/>
            </a:xfrm>
            <a:prstGeom prst="rect">
              <a:avLst/>
            </a:prstGeom>
            <a:ln>
              <a:noFill/>
            </a:ln>
          </p:spPr>
          <p:txBody>
            <a:bodyPr vert="horz" wrap="square" lIns="0" tIns="0" rIns="0" bIns="0" rtlCol="0" anchor="t" anchorCtr="0">
              <a:noAutofit/>
            </a:bodyPr>
            <a:lstStyle/>
            <a:p>
              <a:pPr defTabSz="914377">
                <a:defRPr/>
              </a:pPr>
              <a:r>
                <a:rPr lang="es-ES" sz="2133" dirty="0">
                  <a:solidFill>
                    <a:srgbClr val="1A3B47"/>
                  </a:solidFill>
                  <a:latin typeface="Playfair Display" panose="00000500000000000000" pitchFamily="2" charset="0"/>
                </a:rPr>
                <a:t>NextGen IT</a:t>
              </a:r>
            </a:p>
            <a:p>
              <a:pPr marL="243411" indent="-243411" defTabSz="914377">
                <a:spcBef>
                  <a:spcPts val="800"/>
                </a:spcBef>
                <a:buSzPct val="70000"/>
                <a:buFont typeface="Wingdings" pitchFamily="2" charset="2"/>
                <a:buChar char="§"/>
                <a:defRPr/>
              </a:pPr>
              <a:r>
                <a:rPr lang="es-ES" sz="1600" dirty="0">
                  <a:solidFill>
                    <a:srgbClr val="1A3B47"/>
                  </a:solidFill>
                </a:rPr>
                <a:t>IT como palanca del negocio</a:t>
              </a:r>
            </a:p>
            <a:p>
              <a:pPr marL="243411" indent="-243411" defTabSz="914377">
                <a:spcBef>
                  <a:spcPts val="800"/>
                </a:spcBef>
                <a:buSzPct val="70000"/>
                <a:buFont typeface="Wingdings" pitchFamily="2" charset="2"/>
                <a:buChar char="§"/>
                <a:defRPr/>
              </a:pPr>
              <a:r>
                <a:rPr lang="es-ES" sz="1600" dirty="0">
                  <a:solidFill>
                    <a:srgbClr val="1A3B47"/>
                  </a:solidFill>
                </a:rPr>
                <a:t>Rápida innovación</a:t>
              </a:r>
            </a:p>
            <a:p>
              <a:pPr marL="243411" indent="-243411" defTabSz="914377">
                <a:spcBef>
                  <a:spcPts val="800"/>
                </a:spcBef>
                <a:buSzPct val="70000"/>
                <a:buFont typeface="Wingdings" pitchFamily="2" charset="2"/>
                <a:buChar char="§"/>
                <a:defRPr/>
              </a:pPr>
              <a:r>
                <a:rPr lang="es-ES" sz="1600" dirty="0">
                  <a:solidFill>
                    <a:srgbClr val="1A3B47"/>
                  </a:solidFill>
                </a:rPr>
                <a:t>Reducción del Time-to-Market</a:t>
              </a:r>
            </a:p>
            <a:p>
              <a:pPr marL="243411" indent="-243411" defTabSz="914377">
                <a:spcBef>
                  <a:spcPts val="800"/>
                </a:spcBef>
                <a:buSzPct val="70000"/>
                <a:buFont typeface="Wingdings" pitchFamily="2" charset="2"/>
                <a:buChar char="§"/>
                <a:defRPr/>
              </a:pPr>
              <a:r>
                <a:rPr lang="es-ES" sz="1600" dirty="0" err="1">
                  <a:solidFill>
                    <a:srgbClr val="1A3B47"/>
                  </a:solidFill>
                </a:rPr>
                <a:t>Mindset</a:t>
              </a:r>
              <a:r>
                <a:rPr lang="es-ES" sz="1600" dirty="0">
                  <a:solidFill>
                    <a:srgbClr val="1A3B47"/>
                  </a:solidFill>
                </a:rPr>
                <a:t> y Metodologías Agile</a:t>
              </a:r>
            </a:p>
            <a:p>
              <a:pPr marL="243411" indent="-243411" defTabSz="914377">
                <a:spcBef>
                  <a:spcPts val="800"/>
                </a:spcBef>
                <a:buSzPct val="70000"/>
                <a:buFont typeface="Wingdings" pitchFamily="2" charset="2"/>
                <a:buChar char="§"/>
                <a:defRPr/>
              </a:pPr>
              <a:r>
                <a:rPr lang="es-ES" sz="1600" dirty="0">
                  <a:solidFill>
                    <a:srgbClr val="1A3B47"/>
                  </a:solidFill>
                </a:rPr>
                <a:t>Flexibilidad y automatización de despliegues</a:t>
              </a:r>
            </a:p>
            <a:p>
              <a:pPr marL="243411" indent="-243411" defTabSz="914377">
                <a:spcBef>
                  <a:spcPts val="800"/>
                </a:spcBef>
                <a:buSzPct val="70000"/>
                <a:buFont typeface="Wingdings" pitchFamily="2" charset="2"/>
                <a:buChar char="§"/>
                <a:defRPr/>
              </a:pPr>
              <a:r>
                <a:rPr lang="es-ES" sz="1600" dirty="0">
                  <a:solidFill>
                    <a:srgbClr val="1A3B47"/>
                  </a:solidFill>
                </a:rPr>
                <a:t>Escalabilidad bajo demanda</a:t>
              </a:r>
            </a:p>
            <a:p>
              <a:pPr marL="243411" indent="-243411" defTabSz="914377">
                <a:spcBef>
                  <a:spcPts val="800"/>
                </a:spcBef>
                <a:buSzPct val="70000"/>
                <a:buFont typeface="Wingdings" pitchFamily="2" charset="2"/>
                <a:buChar char="§"/>
                <a:defRPr/>
              </a:pPr>
              <a:r>
                <a:rPr lang="es-ES" sz="1600" dirty="0">
                  <a:solidFill>
                    <a:srgbClr val="1A3B47"/>
                  </a:solidFill>
                </a:rPr>
                <a:t>Sistemas abiertos</a:t>
              </a:r>
            </a:p>
            <a:p>
              <a:pPr defTabSz="914377">
                <a:defRPr/>
              </a:pPr>
              <a:endParaRPr lang="es-ES" sz="2667" dirty="0">
                <a:solidFill>
                  <a:srgbClr val="1A3B47"/>
                </a:solidFill>
                <a:latin typeface="Playfair Display" panose="00000500000000000000" pitchFamily="2" charset="0"/>
              </a:endParaRPr>
            </a:p>
          </p:txBody>
        </p:sp>
        <p:pic>
          <p:nvPicPr>
            <p:cNvPr id="12" name="Imagen 11"/>
            <p:cNvPicPr>
              <a:picLocks noChangeAspect="1"/>
            </p:cNvPicPr>
            <p:nvPr/>
          </p:nvPicPr>
          <p:blipFill>
            <a:blip r:embed="rId8">
              <a:duotone>
                <a:prstClr val="black"/>
                <a:srgbClr val="1A3B47">
                  <a:tint val="45000"/>
                  <a:satMod val="400000"/>
                </a:srgbClr>
              </a:duotone>
            </a:blip>
            <a:stretch>
              <a:fillRect/>
            </a:stretch>
          </p:blipFill>
          <p:spPr>
            <a:xfrm>
              <a:off x="6765986" y="199185"/>
              <a:ext cx="1024624" cy="870868"/>
            </a:xfrm>
            <a:prstGeom prst="rect">
              <a:avLst/>
            </a:prstGeom>
          </p:spPr>
        </p:pic>
      </p:grpSp>
      <p:sp>
        <p:nvSpPr>
          <p:cNvPr id="14" name="Text Box 21"/>
          <p:cNvSpPr txBox="1">
            <a:spLocks noChangeArrowheads="1"/>
          </p:cNvSpPr>
          <p:nvPr/>
        </p:nvSpPr>
        <p:spPr bwMode="auto">
          <a:xfrm>
            <a:off x="5184123" y="3025802"/>
            <a:ext cx="2016000" cy="63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defTabSz="914377" eaLnBrk="1" hangingPunct="1">
              <a:buClr>
                <a:srgbClr val="96A2B4"/>
              </a:buClr>
              <a:buSzPct val="140000"/>
              <a:defRPr/>
            </a:pPr>
            <a:r>
              <a:rPr lang="es-ES" sz="1333" b="0" dirty="0">
                <a:solidFill>
                  <a:srgbClr val="1A3B47"/>
                </a:solidFill>
                <a:latin typeface="Playfair Display"/>
              </a:rPr>
              <a:t>A. Transformar </a:t>
            </a:r>
          </a:p>
          <a:p>
            <a:pPr algn="ctr" defTabSz="914377" eaLnBrk="1" hangingPunct="1">
              <a:buClr>
                <a:srgbClr val="96A2B4"/>
              </a:buClr>
              <a:buSzPct val="140000"/>
              <a:defRPr/>
            </a:pPr>
            <a:r>
              <a:rPr lang="es-ES" sz="1333" b="0" dirty="0">
                <a:solidFill>
                  <a:srgbClr val="1A3B47"/>
                </a:solidFill>
                <a:latin typeface="Playfair Display"/>
              </a:rPr>
              <a:t>el negocio actual</a:t>
            </a:r>
          </a:p>
        </p:txBody>
      </p:sp>
      <p:pic>
        <p:nvPicPr>
          <p:cNvPr id="15" name="Imagen 14"/>
          <p:cNvPicPr>
            <a:picLocks noChangeAspect="1"/>
          </p:cNvPicPr>
          <p:nvPr/>
        </p:nvPicPr>
        <p:blipFill>
          <a:blip r:embed="rId9"/>
          <a:stretch>
            <a:fillRect/>
          </a:stretch>
        </p:blipFill>
        <p:spPr>
          <a:xfrm>
            <a:off x="5873841" y="2199857"/>
            <a:ext cx="636567" cy="636919"/>
          </a:xfrm>
          <a:prstGeom prst="rect">
            <a:avLst/>
          </a:prstGeom>
        </p:spPr>
      </p:pic>
      <p:sp>
        <p:nvSpPr>
          <p:cNvPr id="16" name="Text Box 17"/>
          <p:cNvSpPr txBox="1">
            <a:spLocks noChangeArrowheads="1"/>
          </p:cNvSpPr>
          <p:nvPr/>
        </p:nvSpPr>
        <p:spPr bwMode="auto">
          <a:xfrm>
            <a:off x="5184123" y="4459888"/>
            <a:ext cx="2016000" cy="56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defTabSz="914377" eaLnBrk="1" hangingPunct="1">
              <a:buClr>
                <a:srgbClr val="96A2B4"/>
              </a:buClr>
              <a:buSzPct val="140000"/>
              <a:defRPr/>
            </a:pPr>
            <a:r>
              <a:rPr lang="es-ES" sz="1333" b="0" dirty="0">
                <a:solidFill>
                  <a:srgbClr val="1A3B47"/>
                </a:solidFill>
                <a:latin typeface="Playfair Display"/>
              </a:rPr>
              <a:t>B. Crear el negocio</a:t>
            </a:r>
          </a:p>
          <a:p>
            <a:pPr algn="ctr" defTabSz="914377" eaLnBrk="1" hangingPunct="1">
              <a:buClr>
                <a:srgbClr val="96A2B4"/>
              </a:buClr>
              <a:buSzPct val="140000"/>
              <a:defRPr/>
            </a:pPr>
            <a:r>
              <a:rPr lang="es-ES" sz="1333" b="0" dirty="0">
                <a:solidFill>
                  <a:srgbClr val="1A3B47"/>
                </a:solidFill>
                <a:latin typeface="Playfair Display"/>
              </a:rPr>
              <a:t>del futuro</a:t>
            </a:r>
          </a:p>
        </p:txBody>
      </p:sp>
      <p:pic>
        <p:nvPicPr>
          <p:cNvPr id="18" name="Imagen 17"/>
          <p:cNvPicPr>
            <a:picLocks noChangeAspect="1"/>
          </p:cNvPicPr>
          <p:nvPr/>
        </p:nvPicPr>
        <p:blipFill>
          <a:blip r:embed="rId10"/>
          <a:stretch>
            <a:fillRect/>
          </a:stretch>
        </p:blipFill>
        <p:spPr>
          <a:xfrm>
            <a:off x="5850713" y="3578967"/>
            <a:ext cx="682819" cy="691895"/>
          </a:xfrm>
          <a:prstGeom prst="rect">
            <a:avLst/>
          </a:prstGeom>
        </p:spPr>
      </p:pic>
      <p:sp>
        <p:nvSpPr>
          <p:cNvPr id="19" name="Text Box 13"/>
          <p:cNvSpPr txBox="1">
            <a:spLocks noChangeArrowheads="1"/>
          </p:cNvSpPr>
          <p:nvPr/>
        </p:nvSpPr>
        <p:spPr bwMode="auto">
          <a:xfrm>
            <a:off x="5184123" y="5939949"/>
            <a:ext cx="2016000" cy="56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defTabSz="914377" eaLnBrk="1" hangingPunct="1">
              <a:buClr>
                <a:srgbClr val="96A2B4"/>
              </a:buClr>
              <a:buSzPct val="140000"/>
              <a:defRPr/>
            </a:pPr>
            <a:r>
              <a:rPr lang="es-ES" sz="1333" b="0" dirty="0">
                <a:solidFill>
                  <a:srgbClr val="1A3B47"/>
                </a:solidFill>
                <a:latin typeface="Playfair Display"/>
              </a:rPr>
              <a:t>C. Pilotar nuevos modelos </a:t>
            </a:r>
            <a:br>
              <a:rPr lang="es-ES" sz="1333" b="0" dirty="0">
                <a:solidFill>
                  <a:srgbClr val="1A3B47"/>
                </a:solidFill>
                <a:latin typeface="Playfair Display"/>
              </a:rPr>
            </a:br>
            <a:r>
              <a:rPr lang="es-ES" sz="1333" b="0" dirty="0">
                <a:solidFill>
                  <a:srgbClr val="1A3B47"/>
                </a:solidFill>
                <a:latin typeface="Playfair Display"/>
              </a:rPr>
              <a:t>de negocio disruptivos</a:t>
            </a:r>
          </a:p>
        </p:txBody>
      </p:sp>
      <p:pic>
        <p:nvPicPr>
          <p:cNvPr id="20" name="Imagen 19"/>
          <p:cNvPicPr>
            <a:picLocks noChangeAspect="1"/>
          </p:cNvPicPr>
          <p:nvPr/>
        </p:nvPicPr>
        <p:blipFill>
          <a:blip r:embed="rId11"/>
          <a:stretch>
            <a:fillRect/>
          </a:stretch>
        </p:blipFill>
        <p:spPr>
          <a:xfrm>
            <a:off x="5889343" y="5039733"/>
            <a:ext cx="605560" cy="711187"/>
          </a:xfrm>
          <a:prstGeom prst="rect">
            <a:avLst/>
          </a:prstGeom>
        </p:spPr>
      </p:pic>
      <p:sp>
        <p:nvSpPr>
          <p:cNvPr id="24" name="Marcador de texto 3"/>
          <p:cNvSpPr>
            <a:spLocks noGrp="1"/>
          </p:cNvSpPr>
          <p:nvPr>
            <p:ph type="body" sz="quarter" idx="13"/>
          </p:nvPr>
        </p:nvSpPr>
        <p:spPr>
          <a:xfrm>
            <a:off x="336000" y="357000"/>
            <a:ext cx="11519451" cy="251520"/>
          </a:xfrm>
        </p:spPr>
        <p:txBody>
          <a:bodyPr anchor="ctr">
            <a:noAutofit/>
          </a:bodyPr>
          <a:lstStyle/>
          <a:p>
            <a:r>
              <a:rPr lang="es-ES" sz="1000" dirty="0" err="1">
                <a:solidFill>
                  <a:schemeClr val="tx1"/>
                </a:solidFill>
                <a:latin typeface="Soho Gothic Pro" panose="020B0503030504020204" pitchFamily="34" charset="77"/>
                <a:cs typeface="Georgia"/>
              </a:rPr>
              <a:t>MeetUps</a:t>
            </a:r>
            <a:r>
              <a:rPr lang="es-ES" sz="1000" dirty="0">
                <a:solidFill>
                  <a:schemeClr val="tx1"/>
                </a:solidFill>
                <a:latin typeface="Soho Gothic Pro" panose="020B0503030504020204" pitchFamily="34" charset="77"/>
                <a:cs typeface="Georgia"/>
              </a:rPr>
              <a:t> Tecnologías Avanzadas</a:t>
            </a:r>
          </a:p>
        </p:txBody>
      </p:sp>
      <p:sp>
        <p:nvSpPr>
          <p:cNvPr id="22" name="Título 1"/>
          <p:cNvSpPr>
            <a:spLocks noGrp="1"/>
          </p:cNvSpPr>
          <p:nvPr>
            <p:ph type="title"/>
          </p:nvPr>
        </p:nvSpPr>
        <p:spPr>
          <a:xfrm>
            <a:off x="336000" y="649091"/>
            <a:ext cx="11519451" cy="664797"/>
          </a:xfrm>
          <a:noFill/>
        </p:spPr>
        <p:txBody>
          <a:bodyPr vert="horz" wrap="square" lIns="0" tIns="0" rIns="0" bIns="0" rtlCol="0" anchor="t">
            <a:spAutoFit/>
          </a:bodyPr>
          <a:lstStyle/>
          <a:p>
            <a:r>
              <a:rPr lang="es-ES" sz="2400" dirty="0"/>
              <a:t>El foco en el negocio implica una transformación de la TI para convertirse en palanca de innovación y crecimiento</a:t>
            </a:r>
            <a:endParaRPr lang="en-US" sz="2400" dirty="0"/>
          </a:p>
        </p:txBody>
      </p:sp>
    </p:spTree>
    <p:extLst>
      <p:ext uri="{BB962C8B-B14F-4D97-AF65-F5344CB8AC3E}">
        <p14:creationId xmlns:p14="http://schemas.microsoft.com/office/powerpoint/2010/main" val="2842555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36000" y="649091"/>
            <a:ext cx="11328619" cy="919343"/>
          </a:xfrm>
        </p:spPr>
        <p:txBody>
          <a:bodyPr/>
          <a:lstStyle/>
          <a:p>
            <a:r>
              <a:rPr lang="es-ES" dirty="0"/>
              <a:t>Seguridad</a:t>
            </a:r>
          </a:p>
        </p:txBody>
      </p:sp>
      <p:sp>
        <p:nvSpPr>
          <p:cNvPr id="5" name="Marcador de texto 4"/>
          <p:cNvSpPr>
            <a:spLocks noGrp="1"/>
          </p:cNvSpPr>
          <p:nvPr>
            <p:ph type="body" sz="quarter" idx="13"/>
          </p:nvPr>
        </p:nvSpPr>
        <p:spPr>
          <a:xfrm>
            <a:off x="336000" y="357000"/>
            <a:ext cx="11519451" cy="251520"/>
          </a:xfrm>
        </p:spPr>
        <p:txBody>
          <a:bodyPr lIns="0" anchor="ctr" anchorCtr="0">
            <a:noAutofit/>
          </a:bodyPr>
          <a:lstStyle/>
          <a:p>
            <a:r>
              <a:rPr lang="es-ES" sz="1000" dirty="0" err="1">
                <a:solidFill>
                  <a:schemeClr val="tx1"/>
                </a:solidFill>
                <a:latin typeface="Soho Gothic Pro" panose="020B0503030504020204" pitchFamily="34" charset="77"/>
              </a:rPr>
              <a:t>MeetUps</a:t>
            </a:r>
            <a:r>
              <a:rPr lang="es-ES" sz="1000" dirty="0">
                <a:solidFill>
                  <a:schemeClr val="tx1"/>
                </a:solidFill>
                <a:latin typeface="Soho Gothic Pro" panose="020B0503030504020204" pitchFamily="34" charset="77"/>
              </a:rPr>
              <a:t> Tecnologías Avanzadas</a:t>
            </a:r>
          </a:p>
        </p:txBody>
      </p:sp>
      <p:sp>
        <p:nvSpPr>
          <p:cNvPr id="8" name="Rectángulo 11">
            <a:extLst>
              <a:ext uri="{FF2B5EF4-FFF2-40B4-BE49-F238E27FC236}">
                <a16:creationId xmlns:a16="http://schemas.microsoft.com/office/drawing/2014/main" id="{8BEAC0A0-5B75-4143-A5F8-5D77CC5EF0C8}"/>
              </a:ext>
            </a:extLst>
          </p:cNvPr>
          <p:cNvSpPr/>
          <p:nvPr/>
        </p:nvSpPr>
        <p:spPr>
          <a:xfrm>
            <a:off x="551384" y="1340768"/>
            <a:ext cx="6472337" cy="2605842"/>
          </a:xfrm>
          <a:prstGeom prst="rect">
            <a:avLst/>
          </a:prstGeom>
        </p:spPr>
        <p:txBody>
          <a:bodyPr wrap="square">
            <a:spAutoFit/>
          </a:bodyPr>
          <a:lstStyle/>
          <a:p>
            <a:pPr marL="30480" marR="30480" algn="just">
              <a:spcBef>
                <a:spcPts val="600"/>
              </a:spcBef>
              <a:spcAft>
                <a:spcPts val="720"/>
              </a:spcAft>
            </a:pPr>
            <a:r>
              <a:rPr lang="es-ES" sz="1600" b="1" dirty="0" err="1"/>
              <a:t>Istio</a:t>
            </a:r>
            <a:r>
              <a:rPr lang="es-ES" sz="1600" dirty="0"/>
              <a:t> cubre la </a:t>
            </a:r>
            <a:r>
              <a:rPr lang="es-ES" sz="1600" b="1" dirty="0"/>
              <a:t>autenticación</a:t>
            </a:r>
            <a:r>
              <a:rPr lang="es-ES" sz="1600" dirty="0"/>
              <a:t> y </a:t>
            </a:r>
            <a:r>
              <a:rPr lang="es-ES" sz="1600" b="1" dirty="0"/>
              <a:t>autorización</a:t>
            </a:r>
            <a:r>
              <a:rPr lang="es-ES" sz="1600" dirty="0"/>
              <a:t> de todos los servicios que intervienen en las comunicaciones gestionadas por el mismo:</a:t>
            </a:r>
            <a:endParaRPr lang="es-ES" sz="1600" dirty="0">
              <a:latin typeface="Times New Roman" panose="02020603050405020304" pitchFamily="18" charset="0"/>
              <a:ea typeface="Times New Roman" panose="02020603050405020304" pitchFamily="18" charset="0"/>
            </a:endParaRPr>
          </a:p>
          <a:p>
            <a:pPr marL="30480" marR="30480" algn="just">
              <a:spcBef>
                <a:spcPts val="600"/>
              </a:spcBef>
              <a:spcAft>
                <a:spcPts val="720"/>
              </a:spcAft>
            </a:pPr>
            <a:r>
              <a:rPr lang="es-ES" sz="1600" dirty="0">
                <a:latin typeface="Times New Roman" panose="02020603050405020304" pitchFamily="18" charset="0"/>
                <a:ea typeface="Times New Roman" panose="02020603050405020304" pitchFamily="18" charset="0"/>
              </a:rPr>
              <a:t>La </a:t>
            </a:r>
            <a:r>
              <a:rPr lang="es-ES" sz="1600" b="1" dirty="0">
                <a:latin typeface="Times New Roman" panose="02020603050405020304" pitchFamily="18" charset="0"/>
                <a:ea typeface="Times New Roman" panose="02020603050405020304" pitchFamily="18" charset="0"/>
              </a:rPr>
              <a:t>autenticación </a:t>
            </a:r>
            <a:r>
              <a:rPr lang="es-ES" sz="1600" dirty="0">
                <a:latin typeface="Times New Roman" panose="02020603050405020304" pitchFamily="18" charset="0"/>
                <a:ea typeface="Times New Roman" panose="02020603050405020304" pitchFamily="18" charset="0"/>
              </a:rPr>
              <a:t>se realiza a través de certificados X.509:</a:t>
            </a:r>
          </a:p>
          <a:p>
            <a:pPr marL="316480" marR="30480" indent="-285750" algn="just">
              <a:spcBef>
                <a:spcPts val="600"/>
              </a:spcBef>
              <a:spcAft>
                <a:spcPts val="720"/>
              </a:spcAft>
              <a:buFont typeface="Arial" panose="020B0604020202020204" pitchFamily="34" charset="0"/>
              <a:buChar char="•"/>
            </a:pPr>
            <a:r>
              <a:rPr lang="es-ES" sz="1200" dirty="0"/>
              <a:t>En cada Servicio desplegado, el agente de </a:t>
            </a:r>
            <a:r>
              <a:rPr lang="es-ES" sz="1200" dirty="0" err="1"/>
              <a:t>Istio</a:t>
            </a:r>
            <a:r>
              <a:rPr lang="es-ES" sz="1200" dirty="0"/>
              <a:t> se encarga de realizar las CSR (</a:t>
            </a:r>
            <a:r>
              <a:rPr lang="es-ES" sz="1200" dirty="0" err="1"/>
              <a:t>Certificate</a:t>
            </a:r>
            <a:r>
              <a:rPr lang="es-ES" sz="1200" dirty="0"/>
              <a:t> </a:t>
            </a:r>
            <a:r>
              <a:rPr lang="es-ES" sz="1200" dirty="0" err="1"/>
              <a:t>Signing</a:t>
            </a:r>
            <a:r>
              <a:rPr lang="es-ES" sz="1200" dirty="0"/>
              <a:t> </a:t>
            </a:r>
            <a:r>
              <a:rPr lang="es-ES" sz="1200" dirty="0" err="1"/>
              <a:t>Request</a:t>
            </a:r>
            <a:r>
              <a:rPr lang="es-ES" sz="1200" dirty="0"/>
              <a:t>) de forma periódica para el rotado de claves y certificados.</a:t>
            </a:r>
          </a:p>
          <a:p>
            <a:pPr marL="316480" marR="30480" indent="-285750" algn="just">
              <a:spcBef>
                <a:spcPts val="600"/>
              </a:spcBef>
              <a:spcAft>
                <a:spcPts val="720"/>
              </a:spcAft>
              <a:buFont typeface="Arial" panose="020B0604020202020204" pitchFamily="34" charset="0"/>
              <a:buChar char="•"/>
            </a:pPr>
            <a:r>
              <a:rPr lang="es-ES" sz="1200" dirty="0" err="1"/>
              <a:t>Istio</a:t>
            </a:r>
            <a:r>
              <a:rPr lang="es-ES" sz="1200" dirty="0"/>
              <a:t> dispone de un API para la gestión de las CSR en su componente </a:t>
            </a:r>
            <a:r>
              <a:rPr lang="es-ES" sz="1200" dirty="0" err="1"/>
              <a:t>istiod</a:t>
            </a:r>
            <a:r>
              <a:rPr lang="es-ES" sz="1200" dirty="0"/>
              <a:t> y una CA que valida las credenciales </a:t>
            </a:r>
            <a:r>
              <a:rPr lang="es-ES" sz="1200" dirty="0" smtClean="0"/>
              <a:t>enviadas </a:t>
            </a:r>
            <a:r>
              <a:rPr lang="es-ES" sz="1200" dirty="0"/>
              <a:t>en las CSR y firma las mismas.</a:t>
            </a:r>
          </a:p>
          <a:p>
            <a:pPr marL="316480" marR="30480" indent="-285750" algn="just">
              <a:spcBef>
                <a:spcPts val="600"/>
              </a:spcBef>
              <a:spcAft>
                <a:spcPts val="720"/>
              </a:spcAft>
              <a:buFont typeface="Arial" panose="020B0604020202020204" pitchFamily="34" charset="0"/>
              <a:buChar char="•"/>
            </a:pPr>
            <a:r>
              <a:rPr lang="es-ES" sz="1200" dirty="0"/>
              <a:t>El agente de </a:t>
            </a:r>
            <a:r>
              <a:rPr lang="es-ES" sz="1200" dirty="0" err="1"/>
              <a:t>Istio</a:t>
            </a:r>
            <a:r>
              <a:rPr lang="es-ES" sz="1200" dirty="0"/>
              <a:t> envía el certificado recibido y la clave privada al </a:t>
            </a:r>
            <a:r>
              <a:rPr lang="es-ES" sz="1200" dirty="0" err="1"/>
              <a:t>Envoy</a:t>
            </a:r>
            <a:r>
              <a:rPr lang="es-ES" sz="1200" dirty="0"/>
              <a:t> que gestiona su tráfico.</a:t>
            </a:r>
          </a:p>
        </p:txBody>
      </p:sp>
      <p:pic>
        <p:nvPicPr>
          <p:cNvPr id="9" name="Imagen 3">
            <a:extLst>
              <a:ext uri="{FF2B5EF4-FFF2-40B4-BE49-F238E27FC236}">
                <a16:creationId xmlns:a16="http://schemas.microsoft.com/office/drawing/2014/main" id="{4520A0C8-B35B-634A-83C7-24271DA0EC0D}"/>
              </a:ext>
            </a:extLst>
          </p:cNvPr>
          <p:cNvPicPr>
            <a:picLocks noChangeAspect="1"/>
          </p:cNvPicPr>
          <p:nvPr/>
        </p:nvPicPr>
        <p:blipFill>
          <a:blip r:embed="rId2"/>
          <a:stretch>
            <a:fillRect/>
          </a:stretch>
        </p:blipFill>
        <p:spPr>
          <a:xfrm>
            <a:off x="7824192" y="1052736"/>
            <a:ext cx="3573054" cy="5006131"/>
          </a:xfrm>
          <a:prstGeom prst="rect">
            <a:avLst/>
          </a:prstGeom>
        </p:spPr>
      </p:pic>
      <p:sp>
        <p:nvSpPr>
          <p:cNvPr id="10" name="Rectángulo 12">
            <a:extLst>
              <a:ext uri="{FF2B5EF4-FFF2-40B4-BE49-F238E27FC236}">
                <a16:creationId xmlns:a16="http://schemas.microsoft.com/office/drawing/2014/main" id="{371A4CB3-9A38-A445-8F0A-48E2BDC1C5D9}"/>
              </a:ext>
            </a:extLst>
          </p:cNvPr>
          <p:cNvSpPr/>
          <p:nvPr/>
        </p:nvSpPr>
        <p:spPr>
          <a:xfrm>
            <a:off x="551384" y="4365104"/>
            <a:ext cx="6472337" cy="1225977"/>
          </a:xfrm>
          <a:prstGeom prst="rect">
            <a:avLst/>
          </a:prstGeom>
        </p:spPr>
        <p:txBody>
          <a:bodyPr wrap="square">
            <a:spAutoFit/>
          </a:bodyPr>
          <a:lstStyle/>
          <a:p>
            <a:pPr marL="30480" marR="30480" algn="just">
              <a:spcBef>
                <a:spcPts val="600"/>
              </a:spcBef>
              <a:spcAft>
                <a:spcPts val="720"/>
              </a:spcAft>
            </a:pPr>
            <a:r>
              <a:rPr lang="es-ES" sz="1600" b="1" dirty="0" err="1"/>
              <a:t>Istio</a:t>
            </a:r>
            <a:r>
              <a:rPr lang="es-ES" sz="1600" dirty="0"/>
              <a:t> dispone de dos tipos de autenticación:</a:t>
            </a:r>
          </a:p>
          <a:p>
            <a:pPr marL="316480" marR="30480" indent="-285750" algn="just">
              <a:spcBef>
                <a:spcPts val="600"/>
              </a:spcBef>
              <a:spcAft>
                <a:spcPts val="720"/>
              </a:spcAft>
              <a:buFont typeface="Arial" panose="020B0604020202020204" pitchFamily="34" charset="0"/>
              <a:buChar char="•"/>
            </a:pPr>
            <a:r>
              <a:rPr lang="es-ES" sz="1200" dirty="0"/>
              <a:t>Peer: utilizada para la comunicación servicio-servicio utilizando intercambio de certificados en cliente y servidor (</a:t>
            </a:r>
            <a:r>
              <a:rPr lang="es-ES" sz="1200" dirty="0" err="1"/>
              <a:t>mTLS</a:t>
            </a:r>
            <a:r>
              <a:rPr lang="es-ES" sz="1200" dirty="0"/>
              <a:t>).</a:t>
            </a:r>
          </a:p>
          <a:p>
            <a:pPr marL="316480" marR="30480" indent="-285750" algn="just">
              <a:spcBef>
                <a:spcPts val="600"/>
              </a:spcBef>
              <a:spcAft>
                <a:spcPts val="720"/>
              </a:spcAft>
              <a:buFont typeface="Arial" panose="020B0604020202020204" pitchFamily="34" charset="0"/>
              <a:buChar char="•"/>
            </a:pPr>
            <a:r>
              <a:rPr lang="es-ES" sz="1200" dirty="0" err="1"/>
              <a:t>Request</a:t>
            </a:r>
            <a:r>
              <a:rPr lang="es-ES" sz="1200" dirty="0"/>
              <a:t>: autenticación a nivel de </a:t>
            </a:r>
            <a:r>
              <a:rPr lang="es-ES" sz="1200" dirty="0" err="1"/>
              <a:t>request</a:t>
            </a:r>
            <a:r>
              <a:rPr lang="es-ES" sz="1200" dirty="0"/>
              <a:t> con JWT y un </a:t>
            </a:r>
            <a:r>
              <a:rPr lang="es-ES" sz="1200" dirty="0" err="1"/>
              <a:t>iDP</a:t>
            </a:r>
            <a:r>
              <a:rPr lang="es-ES" sz="1200" dirty="0"/>
              <a:t> asociado.</a:t>
            </a:r>
          </a:p>
        </p:txBody>
      </p:sp>
    </p:spTree>
    <p:extLst>
      <p:ext uri="{BB962C8B-B14F-4D97-AF65-F5344CB8AC3E}">
        <p14:creationId xmlns:p14="http://schemas.microsoft.com/office/powerpoint/2010/main" val="1414600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36000" y="649091"/>
            <a:ext cx="11328619" cy="919343"/>
          </a:xfrm>
        </p:spPr>
        <p:txBody>
          <a:bodyPr/>
          <a:lstStyle/>
          <a:p>
            <a:r>
              <a:rPr lang="es-ES" dirty="0"/>
              <a:t>Seguridad</a:t>
            </a:r>
          </a:p>
        </p:txBody>
      </p:sp>
      <p:sp>
        <p:nvSpPr>
          <p:cNvPr id="5" name="Marcador de texto 4"/>
          <p:cNvSpPr>
            <a:spLocks noGrp="1"/>
          </p:cNvSpPr>
          <p:nvPr>
            <p:ph type="body" sz="quarter" idx="13"/>
          </p:nvPr>
        </p:nvSpPr>
        <p:spPr>
          <a:xfrm>
            <a:off x="336000" y="357000"/>
            <a:ext cx="11519451" cy="251520"/>
          </a:xfrm>
        </p:spPr>
        <p:txBody>
          <a:bodyPr lIns="0" anchor="ctr" anchorCtr="0">
            <a:noAutofit/>
          </a:bodyPr>
          <a:lstStyle/>
          <a:p>
            <a:r>
              <a:rPr lang="es-ES" sz="1000" dirty="0" err="1">
                <a:solidFill>
                  <a:schemeClr val="tx1"/>
                </a:solidFill>
                <a:latin typeface="Soho Gothic Pro" panose="020B0503030504020204" pitchFamily="34" charset="77"/>
              </a:rPr>
              <a:t>MeetUps</a:t>
            </a:r>
            <a:r>
              <a:rPr lang="es-ES" sz="1000" dirty="0">
                <a:solidFill>
                  <a:schemeClr val="tx1"/>
                </a:solidFill>
                <a:latin typeface="Soho Gothic Pro" panose="020B0503030504020204" pitchFamily="34" charset="77"/>
              </a:rPr>
              <a:t> Tecnologías Avanzadas</a:t>
            </a:r>
          </a:p>
        </p:txBody>
      </p:sp>
      <p:sp>
        <p:nvSpPr>
          <p:cNvPr id="7" name="Rectángulo 11">
            <a:extLst>
              <a:ext uri="{FF2B5EF4-FFF2-40B4-BE49-F238E27FC236}">
                <a16:creationId xmlns:a16="http://schemas.microsoft.com/office/drawing/2014/main" id="{FC40281B-618D-5F41-89C5-0B4C42564D58}"/>
              </a:ext>
            </a:extLst>
          </p:cNvPr>
          <p:cNvSpPr/>
          <p:nvPr/>
        </p:nvSpPr>
        <p:spPr>
          <a:xfrm>
            <a:off x="559767" y="1356251"/>
            <a:ext cx="10648801" cy="338554"/>
          </a:xfrm>
          <a:prstGeom prst="rect">
            <a:avLst/>
          </a:prstGeom>
        </p:spPr>
        <p:txBody>
          <a:bodyPr wrap="square">
            <a:spAutoFit/>
          </a:bodyPr>
          <a:lstStyle/>
          <a:p>
            <a:pPr marL="30480" marR="30480" algn="just">
              <a:spcBef>
                <a:spcPts val="600"/>
              </a:spcBef>
              <a:spcAft>
                <a:spcPts val="720"/>
              </a:spcAft>
            </a:pPr>
            <a:r>
              <a:rPr lang="es-ES" sz="1600" dirty="0"/>
              <a:t>La autorización en </a:t>
            </a:r>
            <a:r>
              <a:rPr lang="es-ES" sz="1600" b="1" dirty="0" err="1"/>
              <a:t>Istio</a:t>
            </a:r>
            <a:r>
              <a:rPr lang="es-ES" sz="1600" dirty="0"/>
              <a:t> permite la gestión del control de acceso de forma granular y flexible:</a:t>
            </a:r>
          </a:p>
        </p:txBody>
      </p:sp>
      <p:pic>
        <p:nvPicPr>
          <p:cNvPr id="11" name="Imagen 1">
            <a:extLst>
              <a:ext uri="{FF2B5EF4-FFF2-40B4-BE49-F238E27FC236}">
                <a16:creationId xmlns:a16="http://schemas.microsoft.com/office/drawing/2014/main" id="{FFA2CDFD-86C5-2D4A-9883-BF38AD02CB32}"/>
              </a:ext>
            </a:extLst>
          </p:cNvPr>
          <p:cNvPicPr>
            <a:picLocks noChangeAspect="1"/>
          </p:cNvPicPr>
          <p:nvPr/>
        </p:nvPicPr>
        <p:blipFill>
          <a:blip r:embed="rId2"/>
          <a:stretch>
            <a:fillRect/>
          </a:stretch>
        </p:blipFill>
        <p:spPr>
          <a:xfrm>
            <a:off x="5884167" y="2132856"/>
            <a:ext cx="6146651" cy="3304306"/>
          </a:xfrm>
          <a:prstGeom prst="rect">
            <a:avLst/>
          </a:prstGeom>
        </p:spPr>
      </p:pic>
      <p:sp>
        <p:nvSpPr>
          <p:cNvPr id="12" name="Rectángulo 11">
            <a:extLst>
              <a:ext uri="{FF2B5EF4-FFF2-40B4-BE49-F238E27FC236}">
                <a16:creationId xmlns:a16="http://schemas.microsoft.com/office/drawing/2014/main" id="{00469A0B-E001-264E-B567-F5D55B9FEC58}"/>
              </a:ext>
            </a:extLst>
          </p:cNvPr>
          <p:cNvSpPr/>
          <p:nvPr/>
        </p:nvSpPr>
        <p:spPr>
          <a:xfrm>
            <a:off x="554006" y="2564904"/>
            <a:ext cx="5330161" cy="1885131"/>
          </a:xfrm>
          <a:prstGeom prst="rect">
            <a:avLst/>
          </a:prstGeom>
        </p:spPr>
        <p:txBody>
          <a:bodyPr wrap="square">
            <a:spAutoFit/>
          </a:bodyPr>
          <a:lstStyle/>
          <a:p>
            <a:pPr marL="316480" marR="30480" indent="-285750" algn="just">
              <a:spcBef>
                <a:spcPts val="600"/>
              </a:spcBef>
              <a:spcAft>
                <a:spcPts val="720"/>
              </a:spcAft>
              <a:buFont typeface="Arial" panose="020B0604020202020204" pitchFamily="34" charset="0"/>
              <a:buChar char="•"/>
            </a:pPr>
            <a:r>
              <a:rPr lang="es-ES" sz="1200" dirty="0"/>
              <a:t>Utiliza un CRD (</a:t>
            </a:r>
            <a:r>
              <a:rPr lang="es-ES" sz="1200" dirty="0" err="1"/>
              <a:t>AuthorizationPolicy</a:t>
            </a:r>
            <a:r>
              <a:rPr lang="es-ES" sz="1200" dirty="0"/>
              <a:t>) para gestionar de forma sencilla las políticas asociadas a cada servicio.</a:t>
            </a:r>
          </a:p>
          <a:p>
            <a:pPr marL="316480" marR="30480" indent="-285750" algn="just">
              <a:spcBef>
                <a:spcPts val="600"/>
              </a:spcBef>
              <a:spcAft>
                <a:spcPts val="720"/>
              </a:spcAft>
              <a:buFont typeface="Arial" panose="020B0604020202020204" pitchFamily="34" charset="0"/>
              <a:buChar char="•"/>
            </a:pPr>
            <a:r>
              <a:rPr lang="es-ES" sz="1200" dirty="0"/>
              <a:t>Utilización de predicados para la definición de las reglas.</a:t>
            </a:r>
          </a:p>
          <a:p>
            <a:pPr marL="316480" marR="30480" indent="-285750" algn="just">
              <a:spcBef>
                <a:spcPts val="600"/>
              </a:spcBef>
              <a:spcAft>
                <a:spcPts val="720"/>
              </a:spcAft>
              <a:buFont typeface="Arial" panose="020B0604020202020204" pitchFamily="34" charset="0"/>
              <a:buChar char="•"/>
            </a:pPr>
            <a:r>
              <a:rPr lang="es-ES" sz="1200" dirty="0"/>
              <a:t>Soporta </a:t>
            </a:r>
            <a:r>
              <a:rPr lang="es-ES" sz="1200" dirty="0" err="1"/>
              <a:t>gRPC</a:t>
            </a:r>
            <a:r>
              <a:rPr lang="es-ES" sz="1200" dirty="0"/>
              <a:t>, HTTP, HTTPS y HTTP2, además de protocolo TCP.</a:t>
            </a:r>
          </a:p>
          <a:p>
            <a:pPr marL="316480" marR="30480" indent="-285750" algn="just">
              <a:spcBef>
                <a:spcPts val="600"/>
              </a:spcBef>
              <a:spcAft>
                <a:spcPts val="720"/>
              </a:spcAft>
              <a:buFont typeface="Arial" panose="020B0604020202020204" pitchFamily="34" charset="0"/>
              <a:buChar char="•"/>
            </a:pPr>
            <a:r>
              <a:rPr lang="es-ES" sz="1200" dirty="0"/>
              <a:t>Cada </a:t>
            </a:r>
            <a:r>
              <a:rPr lang="es-ES" sz="1200" dirty="0" err="1"/>
              <a:t>Envoy</a:t>
            </a:r>
            <a:r>
              <a:rPr lang="es-ES" sz="1200" dirty="0"/>
              <a:t> gestiona las peticiones que recibe. Cuando intercepta una petición, evalúa la </a:t>
            </a:r>
            <a:r>
              <a:rPr lang="es-ES" sz="1200" dirty="0" err="1"/>
              <a:t>request</a:t>
            </a:r>
            <a:r>
              <a:rPr lang="es-ES" sz="1200" dirty="0"/>
              <a:t> contra las políticas de autorización y devuelve ALLOW o DENY.</a:t>
            </a:r>
          </a:p>
        </p:txBody>
      </p:sp>
    </p:spTree>
    <p:extLst>
      <p:ext uri="{BB962C8B-B14F-4D97-AF65-F5344CB8AC3E}">
        <p14:creationId xmlns:p14="http://schemas.microsoft.com/office/powerpoint/2010/main" val="4067580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36000" y="649091"/>
            <a:ext cx="11328619" cy="919343"/>
          </a:xfrm>
        </p:spPr>
        <p:txBody>
          <a:bodyPr/>
          <a:lstStyle/>
          <a:p>
            <a:r>
              <a:rPr lang="es-ES" dirty="0"/>
              <a:t>Seguridad</a:t>
            </a:r>
          </a:p>
        </p:txBody>
      </p:sp>
      <p:sp>
        <p:nvSpPr>
          <p:cNvPr id="5" name="Marcador de texto 4"/>
          <p:cNvSpPr>
            <a:spLocks noGrp="1"/>
          </p:cNvSpPr>
          <p:nvPr>
            <p:ph type="body" sz="quarter" idx="13"/>
          </p:nvPr>
        </p:nvSpPr>
        <p:spPr>
          <a:xfrm>
            <a:off x="336000" y="357000"/>
            <a:ext cx="11519451" cy="251520"/>
          </a:xfrm>
        </p:spPr>
        <p:txBody>
          <a:bodyPr lIns="0" anchor="ctr" anchorCtr="0">
            <a:noAutofit/>
          </a:bodyPr>
          <a:lstStyle/>
          <a:p>
            <a:r>
              <a:rPr lang="es-ES" sz="1000" dirty="0" err="1">
                <a:solidFill>
                  <a:schemeClr val="tx1"/>
                </a:solidFill>
                <a:latin typeface="Soho Gothic Pro" panose="020B0503030504020204" pitchFamily="34" charset="77"/>
              </a:rPr>
              <a:t>MeetUps</a:t>
            </a:r>
            <a:r>
              <a:rPr lang="es-ES" sz="1000" dirty="0">
                <a:solidFill>
                  <a:schemeClr val="tx1"/>
                </a:solidFill>
                <a:latin typeface="Soho Gothic Pro" panose="020B0503030504020204" pitchFamily="34" charset="77"/>
              </a:rPr>
              <a:t> Tecnologías Avanzadas</a:t>
            </a:r>
          </a:p>
        </p:txBody>
      </p:sp>
      <p:pic>
        <p:nvPicPr>
          <p:cNvPr id="8" name="Imagen 2">
            <a:extLst>
              <a:ext uri="{FF2B5EF4-FFF2-40B4-BE49-F238E27FC236}">
                <a16:creationId xmlns:a16="http://schemas.microsoft.com/office/drawing/2014/main" id="{4CE954EE-90B1-3F41-A11B-2B24B371DE47}"/>
              </a:ext>
            </a:extLst>
          </p:cNvPr>
          <p:cNvPicPr>
            <a:picLocks noChangeAspect="1"/>
          </p:cNvPicPr>
          <p:nvPr/>
        </p:nvPicPr>
        <p:blipFill>
          <a:blip r:embed="rId2"/>
          <a:stretch>
            <a:fillRect/>
          </a:stretch>
        </p:blipFill>
        <p:spPr>
          <a:xfrm>
            <a:off x="4013878" y="1407735"/>
            <a:ext cx="5034450" cy="4912201"/>
          </a:xfrm>
          <a:prstGeom prst="rect">
            <a:avLst/>
          </a:prstGeom>
        </p:spPr>
      </p:pic>
      <p:sp>
        <p:nvSpPr>
          <p:cNvPr id="9" name="CuadroTexto 3">
            <a:extLst>
              <a:ext uri="{FF2B5EF4-FFF2-40B4-BE49-F238E27FC236}">
                <a16:creationId xmlns:a16="http://schemas.microsoft.com/office/drawing/2014/main" id="{CAFF7ED6-5958-0C4D-BFC4-310F3183CC90}"/>
              </a:ext>
            </a:extLst>
          </p:cNvPr>
          <p:cNvSpPr txBox="1"/>
          <p:nvPr/>
        </p:nvSpPr>
        <p:spPr>
          <a:xfrm>
            <a:off x="551384" y="4479052"/>
            <a:ext cx="2551367" cy="276999"/>
          </a:xfrm>
          <a:prstGeom prst="rect">
            <a:avLst/>
          </a:prstGeom>
          <a:noFill/>
          <a:ln>
            <a:noFill/>
          </a:ln>
        </p:spPr>
        <p:txBody>
          <a:bodyPr wrap="square" rtlCol="0">
            <a:spAutoFit/>
          </a:bodyPr>
          <a:lstStyle/>
          <a:p>
            <a:pPr algn="just"/>
            <a:r>
              <a:rPr lang="es-ES" sz="1200" dirty="0">
                <a:solidFill>
                  <a:schemeClr val="dk1"/>
                </a:solidFill>
              </a:rPr>
              <a:t>A que recurso se le aplica la política</a:t>
            </a:r>
          </a:p>
        </p:txBody>
      </p:sp>
      <p:cxnSp>
        <p:nvCxnSpPr>
          <p:cNvPr id="10" name="Conector recto de flecha 5">
            <a:extLst>
              <a:ext uri="{FF2B5EF4-FFF2-40B4-BE49-F238E27FC236}">
                <a16:creationId xmlns:a16="http://schemas.microsoft.com/office/drawing/2014/main" id="{28DCA8F3-B3CF-DE4F-A32A-8B4A7AB4CDBD}"/>
              </a:ext>
            </a:extLst>
          </p:cNvPr>
          <p:cNvCxnSpPr>
            <a:cxnSpLocks/>
          </p:cNvCxnSpPr>
          <p:nvPr/>
        </p:nvCxnSpPr>
        <p:spPr>
          <a:xfrm flipV="1">
            <a:off x="3102751" y="3003300"/>
            <a:ext cx="1049033" cy="161425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9">
            <a:extLst>
              <a:ext uri="{FF2B5EF4-FFF2-40B4-BE49-F238E27FC236}">
                <a16:creationId xmlns:a16="http://schemas.microsoft.com/office/drawing/2014/main" id="{A33041DF-DAB5-C24F-A992-2257928F5121}"/>
              </a:ext>
            </a:extLst>
          </p:cNvPr>
          <p:cNvSpPr txBox="1"/>
          <p:nvPr/>
        </p:nvSpPr>
        <p:spPr>
          <a:xfrm>
            <a:off x="9263675" y="2149442"/>
            <a:ext cx="2400944" cy="276999"/>
          </a:xfrm>
          <a:prstGeom prst="rect">
            <a:avLst/>
          </a:prstGeom>
          <a:noFill/>
          <a:ln>
            <a:noFill/>
          </a:ln>
        </p:spPr>
        <p:txBody>
          <a:bodyPr wrap="square" rtlCol="0">
            <a:spAutoFit/>
          </a:bodyPr>
          <a:lstStyle/>
          <a:p>
            <a:pPr algn="just"/>
            <a:r>
              <a:rPr lang="es-ES" sz="1200" dirty="0" smtClean="0">
                <a:solidFill>
                  <a:schemeClr val="dk1"/>
                </a:solidFill>
              </a:rPr>
              <a:t>Qué </a:t>
            </a:r>
            <a:r>
              <a:rPr lang="es-ES" sz="1200" dirty="0">
                <a:solidFill>
                  <a:schemeClr val="dk1"/>
                </a:solidFill>
              </a:rPr>
              <a:t>acción se aplica al recurso</a:t>
            </a:r>
          </a:p>
        </p:txBody>
      </p:sp>
      <p:cxnSp>
        <p:nvCxnSpPr>
          <p:cNvPr id="14" name="Conector recto de flecha 10">
            <a:extLst>
              <a:ext uri="{FF2B5EF4-FFF2-40B4-BE49-F238E27FC236}">
                <a16:creationId xmlns:a16="http://schemas.microsoft.com/office/drawing/2014/main" id="{4FC8BDD7-8CD5-EF49-86DF-E5538DBAC54E}"/>
              </a:ext>
            </a:extLst>
          </p:cNvPr>
          <p:cNvCxnSpPr>
            <a:cxnSpLocks/>
            <a:stCxn id="13" idx="1"/>
          </p:cNvCxnSpPr>
          <p:nvPr/>
        </p:nvCxnSpPr>
        <p:spPr>
          <a:xfrm flipH="1">
            <a:off x="5183901" y="2287942"/>
            <a:ext cx="4079774" cy="150109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2">
            <a:extLst>
              <a:ext uri="{FF2B5EF4-FFF2-40B4-BE49-F238E27FC236}">
                <a16:creationId xmlns:a16="http://schemas.microsoft.com/office/drawing/2014/main" id="{60C80FD6-C797-6E4F-98F4-D42B176A2586}"/>
              </a:ext>
            </a:extLst>
          </p:cNvPr>
          <p:cNvSpPr txBox="1"/>
          <p:nvPr/>
        </p:nvSpPr>
        <p:spPr>
          <a:xfrm>
            <a:off x="551384" y="1768666"/>
            <a:ext cx="3041896" cy="1384995"/>
          </a:xfrm>
          <a:prstGeom prst="rect">
            <a:avLst/>
          </a:prstGeom>
          <a:noFill/>
          <a:ln>
            <a:noFill/>
          </a:ln>
        </p:spPr>
        <p:txBody>
          <a:bodyPr wrap="square" rtlCol="0">
            <a:spAutoFit/>
          </a:bodyPr>
          <a:lstStyle/>
          <a:p>
            <a:pPr algn="just"/>
            <a:r>
              <a:rPr lang="es-ES" sz="1200" dirty="0">
                <a:solidFill>
                  <a:schemeClr val="dk1"/>
                </a:solidFill>
              </a:rPr>
              <a:t>Que reglas se aplican:</a:t>
            </a:r>
          </a:p>
          <a:p>
            <a:pPr algn="just"/>
            <a:endParaRPr lang="es-ES" sz="1200" dirty="0">
              <a:solidFill>
                <a:schemeClr val="dk1"/>
              </a:solidFill>
            </a:endParaRPr>
          </a:p>
          <a:p>
            <a:pPr marL="285750" indent="-285750" algn="just">
              <a:buFont typeface="Arial" panose="020B0604020202020204" pitchFamily="34" charset="0"/>
              <a:buChar char="•"/>
            </a:pPr>
            <a:r>
              <a:rPr lang="es-ES" sz="1200" b="1" dirty="0" err="1">
                <a:solidFill>
                  <a:schemeClr val="dk1"/>
                </a:solidFill>
              </a:rPr>
              <a:t>From</a:t>
            </a:r>
            <a:r>
              <a:rPr lang="es-ES" sz="1200" dirty="0">
                <a:solidFill>
                  <a:schemeClr val="dk1"/>
                </a:solidFill>
              </a:rPr>
              <a:t>: origen de la </a:t>
            </a:r>
            <a:r>
              <a:rPr lang="es-ES" sz="1200" dirty="0" err="1">
                <a:solidFill>
                  <a:schemeClr val="dk1"/>
                </a:solidFill>
              </a:rPr>
              <a:t>request</a:t>
            </a:r>
            <a:r>
              <a:rPr lang="es-ES" sz="1200" dirty="0">
                <a:solidFill>
                  <a:schemeClr val="dk1"/>
                </a:solidFill>
              </a:rPr>
              <a:t> (en este caso service </a:t>
            </a:r>
            <a:r>
              <a:rPr lang="es-ES" sz="1200" dirty="0" err="1">
                <a:solidFill>
                  <a:schemeClr val="dk1"/>
                </a:solidFill>
              </a:rPr>
              <a:t>account</a:t>
            </a:r>
            <a:r>
              <a:rPr lang="es-ES" sz="1200" dirty="0">
                <a:solidFill>
                  <a:schemeClr val="dk1"/>
                </a:solidFill>
              </a:rPr>
              <a:t>)</a:t>
            </a:r>
          </a:p>
          <a:p>
            <a:pPr marL="285750" indent="-285750" algn="just">
              <a:buFont typeface="Arial" panose="020B0604020202020204" pitchFamily="34" charset="0"/>
              <a:buChar char="•"/>
            </a:pPr>
            <a:r>
              <a:rPr lang="es-ES" sz="1200" b="1" dirty="0">
                <a:solidFill>
                  <a:schemeClr val="dk1"/>
                </a:solidFill>
              </a:rPr>
              <a:t>To</a:t>
            </a:r>
            <a:r>
              <a:rPr lang="es-ES" sz="1200" dirty="0">
                <a:solidFill>
                  <a:schemeClr val="dk1"/>
                </a:solidFill>
              </a:rPr>
              <a:t>: destinatario de la </a:t>
            </a:r>
            <a:r>
              <a:rPr lang="es-ES" sz="1200" dirty="0" err="1">
                <a:solidFill>
                  <a:schemeClr val="dk1"/>
                </a:solidFill>
              </a:rPr>
              <a:t>request</a:t>
            </a:r>
            <a:endParaRPr lang="es-ES" sz="1200" dirty="0">
              <a:solidFill>
                <a:schemeClr val="dk1"/>
              </a:solidFill>
            </a:endParaRPr>
          </a:p>
          <a:p>
            <a:pPr marL="285750" indent="-285750" algn="just">
              <a:buFont typeface="Arial" panose="020B0604020202020204" pitchFamily="34" charset="0"/>
              <a:buChar char="•"/>
            </a:pPr>
            <a:r>
              <a:rPr lang="es-ES" sz="1200" b="1" dirty="0" err="1">
                <a:solidFill>
                  <a:schemeClr val="dk1"/>
                </a:solidFill>
              </a:rPr>
              <a:t>When</a:t>
            </a:r>
            <a:r>
              <a:rPr lang="es-ES" sz="1200" dirty="0">
                <a:solidFill>
                  <a:schemeClr val="dk1"/>
                </a:solidFill>
              </a:rPr>
              <a:t>: condiciones necesarias para aplicar la regla</a:t>
            </a:r>
          </a:p>
        </p:txBody>
      </p:sp>
    </p:spTree>
    <p:extLst>
      <p:ext uri="{BB962C8B-B14F-4D97-AF65-F5344CB8AC3E}">
        <p14:creationId xmlns:p14="http://schemas.microsoft.com/office/powerpoint/2010/main" val="7895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p:cNvGraphicFramePr>
            <a:graphicFrameLocks noChangeAspect="1"/>
          </p:cNvGraphicFramePr>
          <p:nvPr>
            <p:custDataLst>
              <p:tags r:id="rId2"/>
            </p:custDataLst>
            <p:extLst/>
          </p:nvPr>
        </p:nvGraphicFramePr>
        <p:xfrm>
          <a:off x="5291" y="3902"/>
          <a:ext cx="2116" cy="2116"/>
        </p:xfrm>
        <a:graphic>
          <a:graphicData uri="http://schemas.openxmlformats.org/presentationml/2006/ole">
            <mc:AlternateContent xmlns:mc="http://schemas.openxmlformats.org/markup-compatibility/2006">
              <mc:Choice xmlns:v="urn:schemas-microsoft-com:vml" Requires="v">
                <p:oleObj spid="_x0000_s235629" name="Diapositiva de think-cell" r:id="rId5" imgW="270" imgH="270" progId="TCLayout.ActiveDocument.1">
                  <p:embed/>
                </p:oleObj>
              </mc:Choice>
              <mc:Fallback>
                <p:oleObj name="Diapositiva de think-cell" r:id="rId5" imgW="270" imgH="270" progId="TCLayout.ActiveDocument.1">
                  <p:embed/>
                  <p:pic>
                    <p:nvPicPr>
                      <p:cNvPr id="5" name="Objeto 4" hidden="1"/>
                      <p:cNvPicPr/>
                      <p:nvPr/>
                    </p:nvPicPr>
                    <p:blipFill>
                      <a:blip r:embed="rId6"/>
                      <a:stretch>
                        <a:fillRect/>
                      </a:stretch>
                    </p:blipFill>
                    <p:spPr>
                      <a:xfrm>
                        <a:off x="5291" y="3902"/>
                        <a:ext cx="2116" cy="2116"/>
                      </a:xfrm>
                      <a:prstGeom prst="rect">
                        <a:avLst/>
                      </a:prstGeom>
                    </p:spPr>
                  </p:pic>
                </p:oleObj>
              </mc:Fallback>
            </mc:AlternateContent>
          </a:graphicData>
        </a:graphic>
      </p:graphicFrame>
      <p:sp>
        <p:nvSpPr>
          <p:cNvPr id="3" name="2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s-ES" sz="2400" dirty="0">
              <a:latin typeface="Georgia"/>
              <a:ea typeface="+mj-ea"/>
              <a:cs typeface="+mj-cs"/>
              <a:sym typeface="Georgia"/>
            </a:endParaRPr>
          </a:p>
        </p:txBody>
      </p:sp>
      <p:sp>
        <p:nvSpPr>
          <p:cNvPr id="37" name="Forma libre 36"/>
          <p:cNvSpPr/>
          <p:nvPr/>
        </p:nvSpPr>
        <p:spPr>
          <a:xfrm rot="5400000">
            <a:off x="336389" y="1267732"/>
            <a:ext cx="5816456" cy="5530481"/>
          </a:xfrm>
          <a:custGeom>
            <a:avLst/>
            <a:gdLst>
              <a:gd name="connsiteX0" fmla="*/ 0 w 2710082"/>
              <a:gd name="connsiteY0" fmla="*/ 2342580 h 2342580"/>
              <a:gd name="connsiteX1" fmla="*/ 654728 w 2710082"/>
              <a:gd name="connsiteY1" fmla="*/ 0 h 2342580"/>
              <a:gd name="connsiteX2" fmla="*/ 2710082 w 2710082"/>
              <a:gd name="connsiteY2" fmla="*/ 0 h 2342580"/>
              <a:gd name="connsiteX3" fmla="*/ 2710082 w 2710082"/>
              <a:gd name="connsiteY3" fmla="*/ 2342580 h 2342580"/>
            </a:gdLst>
            <a:ahLst/>
            <a:cxnLst>
              <a:cxn ang="0">
                <a:pos x="connsiteX0" y="connsiteY0"/>
              </a:cxn>
              <a:cxn ang="0">
                <a:pos x="connsiteX1" y="connsiteY1"/>
              </a:cxn>
              <a:cxn ang="0">
                <a:pos x="connsiteX2" y="connsiteY2"/>
              </a:cxn>
              <a:cxn ang="0">
                <a:pos x="connsiteX3" y="connsiteY3"/>
              </a:cxn>
            </a:cxnLst>
            <a:rect l="l" t="t" r="r" b="b"/>
            <a:pathLst>
              <a:path w="2710082" h="2342580">
                <a:moveTo>
                  <a:pt x="0" y="2342580"/>
                </a:moveTo>
                <a:lnTo>
                  <a:pt x="654728" y="0"/>
                </a:lnTo>
                <a:lnTo>
                  <a:pt x="2710082" y="0"/>
                </a:lnTo>
                <a:lnTo>
                  <a:pt x="2710082" y="2342580"/>
                </a:lnTo>
                <a:close/>
              </a:path>
            </a:pathLst>
          </a:custGeom>
          <a:solidFill>
            <a:srgbClr val="BCE2DA"/>
          </a:solidFill>
          <a:ln w="10160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95950" tIns="95950" rIns="95950" bIns="95950" rtlCol="0" anchor="ctr">
            <a:noAutofit/>
          </a:bodyPr>
          <a:lstStyle/>
          <a:p>
            <a:pPr algn="ctr"/>
            <a:endParaRPr lang="es-ES" sz="2397" dirty="0">
              <a:solidFill>
                <a:schemeClr val="tx1"/>
              </a:solidFill>
            </a:endParaRPr>
          </a:p>
        </p:txBody>
      </p:sp>
      <p:sp>
        <p:nvSpPr>
          <p:cNvPr id="39" name="Forma libre 38"/>
          <p:cNvSpPr/>
          <p:nvPr/>
        </p:nvSpPr>
        <p:spPr>
          <a:xfrm rot="5400000">
            <a:off x="6220328" y="1267732"/>
            <a:ext cx="5816456" cy="5530481"/>
          </a:xfrm>
          <a:custGeom>
            <a:avLst/>
            <a:gdLst>
              <a:gd name="connsiteX0" fmla="*/ 0 w 2710082"/>
              <a:gd name="connsiteY0" fmla="*/ 2342580 h 2342580"/>
              <a:gd name="connsiteX1" fmla="*/ 654728 w 2710082"/>
              <a:gd name="connsiteY1" fmla="*/ 0 h 2342580"/>
              <a:gd name="connsiteX2" fmla="*/ 2710082 w 2710082"/>
              <a:gd name="connsiteY2" fmla="*/ 0 h 2342580"/>
              <a:gd name="connsiteX3" fmla="*/ 2710082 w 2710082"/>
              <a:gd name="connsiteY3" fmla="*/ 2342580 h 2342580"/>
            </a:gdLst>
            <a:ahLst/>
            <a:cxnLst>
              <a:cxn ang="0">
                <a:pos x="connsiteX0" y="connsiteY0"/>
              </a:cxn>
              <a:cxn ang="0">
                <a:pos x="connsiteX1" y="connsiteY1"/>
              </a:cxn>
              <a:cxn ang="0">
                <a:pos x="connsiteX2" y="connsiteY2"/>
              </a:cxn>
              <a:cxn ang="0">
                <a:pos x="connsiteX3" y="connsiteY3"/>
              </a:cxn>
            </a:cxnLst>
            <a:rect l="l" t="t" r="r" b="b"/>
            <a:pathLst>
              <a:path w="2710082" h="2342580">
                <a:moveTo>
                  <a:pt x="0" y="2342580"/>
                </a:moveTo>
                <a:lnTo>
                  <a:pt x="654728" y="0"/>
                </a:lnTo>
                <a:lnTo>
                  <a:pt x="2710082" y="0"/>
                </a:lnTo>
                <a:lnTo>
                  <a:pt x="2710082" y="2342580"/>
                </a:lnTo>
                <a:close/>
              </a:path>
            </a:pathLst>
          </a:custGeom>
          <a:solidFill>
            <a:schemeClr val="accent4"/>
          </a:solidFill>
          <a:ln w="10160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95950" tIns="95950" rIns="95950" bIns="95950" rtlCol="0" anchor="ctr">
            <a:noAutofit/>
          </a:bodyPr>
          <a:lstStyle/>
          <a:p>
            <a:pPr algn="ctr"/>
            <a:endParaRPr lang="es-ES" sz="2397" dirty="0">
              <a:solidFill>
                <a:schemeClr val="tx1"/>
              </a:solidFill>
            </a:endParaRPr>
          </a:p>
        </p:txBody>
      </p:sp>
      <p:sp>
        <p:nvSpPr>
          <p:cNvPr id="4" name="Rectángulo 3"/>
          <p:cNvSpPr/>
          <p:nvPr/>
        </p:nvSpPr>
        <p:spPr>
          <a:xfrm>
            <a:off x="3176" y="5589240"/>
            <a:ext cx="12188824"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 sz="1599">
              <a:solidFill>
                <a:schemeClr val="bg1"/>
              </a:solidFill>
              <a:latin typeface="Arial" panose="020B0604020202020204" pitchFamily="34" charset="0"/>
            </a:endParaRPr>
          </a:p>
        </p:txBody>
      </p:sp>
      <p:sp>
        <p:nvSpPr>
          <p:cNvPr id="2" name="Título 1"/>
          <p:cNvSpPr>
            <a:spLocks noGrp="1"/>
          </p:cNvSpPr>
          <p:nvPr>
            <p:ph type="title"/>
          </p:nvPr>
        </p:nvSpPr>
        <p:spPr/>
        <p:txBody>
          <a:bodyPr/>
          <a:lstStyle/>
          <a:p>
            <a:r>
              <a:rPr lang="es-ES" dirty="0"/>
              <a:t>Descarga la presentación…..</a:t>
            </a:r>
          </a:p>
        </p:txBody>
      </p:sp>
      <p:sp>
        <p:nvSpPr>
          <p:cNvPr id="6" name="Marcador de texto 5"/>
          <p:cNvSpPr>
            <a:spLocks noGrp="1"/>
          </p:cNvSpPr>
          <p:nvPr>
            <p:ph type="body" sz="quarter" idx="13"/>
          </p:nvPr>
        </p:nvSpPr>
        <p:spPr/>
        <p:txBody>
          <a:bodyPr/>
          <a:lstStyle/>
          <a:p>
            <a:r>
              <a:rPr lang="es-ES" dirty="0" err="1"/>
              <a:t>MeetUps</a:t>
            </a:r>
            <a:r>
              <a:rPr lang="es-ES" dirty="0"/>
              <a:t> Tecnologías Avanzadas</a:t>
            </a:r>
          </a:p>
        </p:txBody>
      </p:sp>
      <p:sp>
        <p:nvSpPr>
          <p:cNvPr id="12" name="Line 11"/>
          <p:cNvSpPr>
            <a:spLocks noChangeShapeType="1"/>
          </p:cNvSpPr>
          <p:nvPr/>
        </p:nvSpPr>
        <p:spPr bwMode="auto">
          <a:xfrm flipV="1">
            <a:off x="7285285" y="1864670"/>
            <a:ext cx="0" cy="834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sz="2397">
              <a:latin typeface="+mj-lt"/>
            </a:endParaRPr>
          </a:p>
        </p:txBody>
      </p:sp>
      <p:sp>
        <p:nvSpPr>
          <p:cNvPr id="14" name="Text Box 13"/>
          <p:cNvSpPr txBox="1">
            <a:spLocks noChangeArrowheads="1"/>
          </p:cNvSpPr>
          <p:nvPr/>
        </p:nvSpPr>
        <p:spPr bwMode="auto">
          <a:xfrm>
            <a:off x="1728728" y="2060848"/>
            <a:ext cx="1919000" cy="246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lnSpc>
                <a:spcPct val="80000"/>
              </a:lnSpc>
              <a:spcBef>
                <a:spcPct val="20000"/>
              </a:spcBef>
              <a:buClr>
                <a:srgbClr val="96A2B4"/>
              </a:buClr>
              <a:buSzPct val="140000"/>
              <a:buFont typeface="Wingdings" charset="0"/>
              <a:buNone/>
            </a:pPr>
            <a:r>
              <a:rPr lang="es-ES_tradnl" sz="1999" b="0" dirty="0">
                <a:latin typeface="+mj-lt"/>
              </a:rPr>
              <a:t>Video:</a:t>
            </a:r>
          </a:p>
          <a:p>
            <a:pPr eaLnBrk="1" hangingPunct="1">
              <a:lnSpc>
                <a:spcPct val="80000"/>
              </a:lnSpc>
              <a:spcBef>
                <a:spcPct val="20000"/>
              </a:spcBef>
              <a:buClr>
                <a:srgbClr val="96A2B4"/>
              </a:buClr>
              <a:buSzPct val="140000"/>
              <a:buFont typeface="Wingdings" charset="0"/>
              <a:buNone/>
            </a:pPr>
            <a:r>
              <a:rPr lang="es-ES_tradnl" sz="1999" b="0" dirty="0">
                <a:latin typeface="+mj-lt"/>
              </a:rPr>
              <a:t>Virtual Campus</a:t>
            </a:r>
          </a:p>
        </p:txBody>
      </p:sp>
      <p:sp>
        <p:nvSpPr>
          <p:cNvPr id="16" name="Line 15"/>
          <p:cNvSpPr>
            <a:spLocks noChangeShapeType="1"/>
          </p:cNvSpPr>
          <p:nvPr/>
        </p:nvSpPr>
        <p:spPr bwMode="auto">
          <a:xfrm flipV="1">
            <a:off x="1603305" y="1880329"/>
            <a:ext cx="0" cy="834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sz="2397">
              <a:latin typeface="+mj-lt"/>
            </a:endParaRPr>
          </a:p>
        </p:txBody>
      </p:sp>
      <p:sp>
        <p:nvSpPr>
          <p:cNvPr id="33" name="Text Box 13"/>
          <p:cNvSpPr txBox="1">
            <a:spLocks noChangeArrowheads="1"/>
          </p:cNvSpPr>
          <p:nvPr/>
        </p:nvSpPr>
        <p:spPr bwMode="auto">
          <a:xfrm>
            <a:off x="7417360" y="2060848"/>
            <a:ext cx="1919000" cy="246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lnSpc>
                <a:spcPct val="80000"/>
              </a:lnSpc>
              <a:spcBef>
                <a:spcPct val="20000"/>
              </a:spcBef>
              <a:buClr>
                <a:srgbClr val="96A2B4"/>
              </a:buClr>
              <a:buSzPct val="140000"/>
              <a:buFont typeface="Wingdings" charset="0"/>
              <a:buNone/>
            </a:pPr>
            <a:r>
              <a:rPr lang="es-ES_tradnl" sz="1999" b="0" dirty="0">
                <a:latin typeface="+mj-lt"/>
              </a:rPr>
              <a:t>Presentación:</a:t>
            </a:r>
          </a:p>
          <a:p>
            <a:pPr eaLnBrk="1" hangingPunct="1">
              <a:lnSpc>
                <a:spcPct val="80000"/>
              </a:lnSpc>
              <a:spcBef>
                <a:spcPct val="20000"/>
              </a:spcBef>
              <a:buClr>
                <a:srgbClr val="96A2B4"/>
              </a:buClr>
              <a:buSzPct val="140000"/>
              <a:buFont typeface="Wingdings" charset="0"/>
              <a:buNone/>
            </a:pPr>
            <a:r>
              <a:rPr lang="es-ES_tradnl" sz="1999" b="0" dirty="0">
                <a:latin typeface="+mj-lt"/>
              </a:rPr>
              <a:t>MKM</a:t>
            </a:r>
          </a:p>
        </p:txBody>
      </p:sp>
      <p:sp>
        <p:nvSpPr>
          <p:cNvPr id="36" name="Text Box 31"/>
          <p:cNvSpPr txBox="1">
            <a:spLocks noChangeArrowheads="1"/>
          </p:cNvSpPr>
          <p:nvPr/>
        </p:nvSpPr>
        <p:spPr bwMode="auto">
          <a:xfrm>
            <a:off x="737260" y="3070807"/>
            <a:ext cx="5272598" cy="57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spcBef>
                <a:spcPts val="600"/>
              </a:spcBef>
              <a:spcAft>
                <a:spcPts val="600"/>
              </a:spcAft>
              <a:buClr>
                <a:schemeClr val="accent1"/>
              </a:buClr>
            </a:pPr>
            <a:r>
              <a:rPr lang="es-ES_tradnl" sz="1200" dirty="0" err="1">
                <a:latin typeface="Arial" panose="020B0604020202020204" pitchFamily="34" charset="0"/>
              </a:rPr>
              <a:t>Indraweb</a:t>
            </a:r>
            <a:r>
              <a:rPr lang="es-ES_tradnl" sz="1200" dirty="0">
                <a:latin typeface="Arial" panose="020B0604020202020204" pitchFamily="34" charset="0"/>
              </a:rPr>
              <a:t> &gt; Virtual Campus &gt;Transformación Digital &gt; Minsait: Tecnologías Avanzadas </a:t>
            </a:r>
          </a:p>
          <a:p>
            <a:pPr>
              <a:spcBef>
                <a:spcPts val="600"/>
              </a:spcBef>
              <a:spcAft>
                <a:spcPts val="600"/>
              </a:spcAft>
              <a:buClr>
                <a:schemeClr val="accent1"/>
              </a:buClr>
            </a:pPr>
            <a:endParaRPr lang="es-ES_tradnl" sz="1200" b="0" dirty="0">
              <a:latin typeface="Arial" panose="020B0604020202020204" pitchFamily="34" charset="0"/>
            </a:endParaRPr>
          </a:p>
          <a:p>
            <a:pPr>
              <a:spcBef>
                <a:spcPts val="600"/>
              </a:spcBef>
              <a:spcAft>
                <a:spcPts val="600"/>
              </a:spcAft>
              <a:buClr>
                <a:schemeClr val="accent1"/>
              </a:buClr>
            </a:pPr>
            <a:endParaRPr lang="es-ES_tradnl" sz="1200" b="0" dirty="0">
              <a:latin typeface="Arial" panose="020B0604020202020204" pitchFamily="34" charset="0"/>
            </a:endParaRPr>
          </a:p>
        </p:txBody>
      </p:sp>
      <p:pic>
        <p:nvPicPr>
          <p:cNvPr id="38" name="Imagen 6"/>
          <p:cNvPicPr>
            <a:picLocks noChangeAspect="1"/>
          </p:cNvPicPr>
          <p:nvPr/>
        </p:nvPicPr>
        <p:blipFill>
          <a:blip r:embed="rId7"/>
          <a:stretch>
            <a:fillRect/>
          </a:stretch>
        </p:blipFill>
        <p:spPr>
          <a:xfrm>
            <a:off x="839416" y="3670854"/>
            <a:ext cx="4782676" cy="1542365"/>
          </a:xfrm>
          <a:prstGeom prst="rect">
            <a:avLst/>
          </a:prstGeom>
        </p:spPr>
      </p:pic>
      <p:sp>
        <p:nvSpPr>
          <p:cNvPr id="40" name="Text Box 31"/>
          <p:cNvSpPr txBox="1">
            <a:spLocks noChangeArrowheads="1"/>
          </p:cNvSpPr>
          <p:nvPr/>
        </p:nvSpPr>
        <p:spPr bwMode="auto">
          <a:xfrm>
            <a:off x="6888088" y="2780928"/>
            <a:ext cx="4680520" cy="73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es-ES"/>
            </a:defPPr>
            <a:lvl1pPr eaLnBrk="0" hangingPunct="0">
              <a:spcBef>
                <a:spcPts val="600"/>
              </a:spcBef>
              <a:spcAft>
                <a:spcPts val="600"/>
              </a:spcAft>
              <a:buClr>
                <a:schemeClr val="accent1"/>
              </a:buClr>
              <a:defRPr sz="1200" b="1" u="sng">
                <a:latin typeface="Arial" panose="020B0604020202020204" pitchFamily="34" charset="0"/>
                <a:ea typeface="ＭＳ Ｐゴシック" charset="0"/>
                <a:cs typeface="ＭＳ Ｐゴシック" charset="0"/>
              </a:defRPr>
            </a:lvl1pPr>
            <a:lvl2pPr marL="742950" indent="-285750" eaLnBrk="0" hangingPunct="0">
              <a:defRPr sz="2400" b="1">
                <a:latin typeface="Arial" charset="0"/>
                <a:ea typeface="ＭＳ Ｐゴシック" charset="0"/>
              </a:defRPr>
            </a:lvl2pPr>
            <a:lvl3pPr marL="1143000" indent="-228600" eaLnBrk="0" hangingPunct="0">
              <a:defRPr sz="2400" b="1">
                <a:latin typeface="Arial" charset="0"/>
                <a:ea typeface="ＭＳ Ｐゴシック" charset="0"/>
              </a:defRPr>
            </a:lvl3pPr>
            <a:lvl4pPr marL="1600200" indent="-228600" eaLnBrk="0" hangingPunct="0">
              <a:defRPr sz="2400" b="1">
                <a:latin typeface="Arial" charset="0"/>
                <a:ea typeface="ＭＳ Ｐゴシック" charset="0"/>
              </a:defRPr>
            </a:lvl4pPr>
            <a:lvl5pPr marL="2057400" indent="-228600" eaLnBrk="0" hangingPunct="0">
              <a:defRPr sz="2400" b="1">
                <a:latin typeface="Arial" charset="0"/>
                <a:ea typeface="ＭＳ Ｐゴシック" charset="0"/>
              </a:defRPr>
            </a:lvl5pPr>
            <a:lvl6pPr marL="2514600" indent="-228600" eaLnBrk="0" fontAlgn="base" hangingPunct="0">
              <a:spcBef>
                <a:spcPct val="0"/>
              </a:spcBef>
              <a:spcAft>
                <a:spcPct val="0"/>
              </a:spcAft>
              <a:defRPr sz="2400" b="1">
                <a:latin typeface="Arial" charset="0"/>
                <a:ea typeface="ＭＳ Ｐゴシック" charset="0"/>
              </a:defRPr>
            </a:lvl6pPr>
            <a:lvl7pPr marL="2971800" indent="-228600" eaLnBrk="0" fontAlgn="base" hangingPunct="0">
              <a:spcBef>
                <a:spcPct val="0"/>
              </a:spcBef>
              <a:spcAft>
                <a:spcPct val="0"/>
              </a:spcAft>
              <a:defRPr sz="2400" b="1">
                <a:latin typeface="Arial" charset="0"/>
                <a:ea typeface="ＭＳ Ｐゴシック" charset="0"/>
              </a:defRPr>
            </a:lvl7pPr>
            <a:lvl8pPr marL="3429000" indent="-228600" eaLnBrk="0" fontAlgn="base" hangingPunct="0">
              <a:spcBef>
                <a:spcPct val="0"/>
              </a:spcBef>
              <a:spcAft>
                <a:spcPct val="0"/>
              </a:spcAft>
              <a:defRPr sz="2400" b="1">
                <a:latin typeface="Arial" charset="0"/>
                <a:ea typeface="ＭＳ Ｐゴシック" charset="0"/>
              </a:defRPr>
            </a:lvl8pPr>
            <a:lvl9pPr marL="3886200" indent="-228600" eaLnBrk="0" fontAlgn="base" hangingPunct="0">
              <a:spcBef>
                <a:spcPct val="0"/>
              </a:spcBef>
              <a:spcAft>
                <a:spcPct val="0"/>
              </a:spcAft>
              <a:defRPr sz="2400" b="1">
                <a:latin typeface="Arial" charset="0"/>
                <a:ea typeface="ＭＳ Ｐゴシック" charset="0"/>
              </a:defRPr>
            </a:lvl9pPr>
          </a:lstStyle>
          <a:p>
            <a:endParaRPr lang="es-ES_tradnl" u="none" dirty="0"/>
          </a:p>
          <a:p>
            <a:r>
              <a:rPr lang="es-ES_tradnl" u="none" dirty="0" err="1"/>
              <a:t>MeetUps</a:t>
            </a:r>
            <a:r>
              <a:rPr lang="es-ES_tradnl" u="none" dirty="0"/>
              <a:t> TA: </a:t>
            </a:r>
            <a:r>
              <a:rPr lang="es-ES" u="none" dirty="0"/>
              <a:t>¿Por qué los clientes deberían pensar en </a:t>
            </a:r>
            <a:r>
              <a:rPr lang="es-ES" u="none" dirty="0" err="1"/>
              <a:t>microservicios</a:t>
            </a:r>
            <a:r>
              <a:rPr lang="es-ES" u="none" dirty="0"/>
              <a:t> para su negocio?</a:t>
            </a:r>
            <a:endParaRPr lang="es-ES_tradnl" u="none" dirty="0">
              <a:solidFill>
                <a:srgbClr val="FF0000"/>
              </a:solidFill>
            </a:endParaRPr>
          </a:p>
          <a:p>
            <a:endParaRPr lang="es-ES_tradnl" u="none" dirty="0"/>
          </a:p>
          <a:p>
            <a:endParaRPr lang="es-ES_tradnl" u="none" dirty="0"/>
          </a:p>
          <a:p>
            <a:endParaRPr lang="es-ES_tradnl" u="none" dirty="0"/>
          </a:p>
          <a:p>
            <a:endParaRPr lang="es-ES_tradnl" u="none" dirty="0"/>
          </a:p>
          <a:p>
            <a:endParaRPr lang="es-ES_tradnl" u="none" dirty="0"/>
          </a:p>
          <a:p>
            <a:endParaRPr lang="es-ES_tradnl" u="none" dirty="0"/>
          </a:p>
        </p:txBody>
      </p:sp>
      <p:pic>
        <p:nvPicPr>
          <p:cNvPr id="41" name="Imagen 6"/>
          <p:cNvPicPr>
            <a:picLocks noChangeAspect="1"/>
          </p:cNvPicPr>
          <p:nvPr/>
        </p:nvPicPr>
        <p:blipFill>
          <a:blip r:embed="rId8"/>
          <a:stretch>
            <a:fillRect/>
          </a:stretch>
        </p:blipFill>
        <p:spPr>
          <a:xfrm>
            <a:off x="6816080" y="3686835"/>
            <a:ext cx="4768237" cy="1542365"/>
          </a:xfrm>
          <a:prstGeom prst="rect">
            <a:avLst/>
          </a:prstGeom>
        </p:spPr>
      </p:pic>
      <p:sp>
        <p:nvSpPr>
          <p:cNvPr id="42" name="Título 1"/>
          <p:cNvSpPr txBox="1">
            <a:spLocks/>
          </p:cNvSpPr>
          <p:nvPr/>
        </p:nvSpPr>
        <p:spPr>
          <a:xfrm>
            <a:off x="337189" y="5822025"/>
            <a:ext cx="11519451" cy="559303"/>
          </a:xfrm>
          <a:prstGeom prst="rect">
            <a:avLst/>
          </a:prstGeom>
        </p:spPr>
        <p:txBody>
          <a:bodyPr vert="horz" lIns="0" tIns="0" rIns="0" bIns="0" rtlCol="0" anchor="t">
            <a:noAutofit/>
          </a:bodyPr>
          <a:lstStyle>
            <a:lvl1pPr algn="l" defTabSz="913897" rtl="0" eaLnBrk="1" latinLnBrk="0" hangingPunct="1">
              <a:lnSpc>
                <a:spcPct val="90000"/>
              </a:lnSpc>
              <a:spcBef>
                <a:spcPct val="0"/>
              </a:spcBef>
              <a:buNone/>
              <a:defRPr sz="2400" kern="1200">
                <a:solidFill>
                  <a:schemeClr val="tx1"/>
                </a:solidFill>
                <a:latin typeface="Georgia" panose="02040502050405020303" pitchFamily="18" charset="0"/>
                <a:ea typeface="+mj-ea"/>
                <a:cs typeface="+mj-cs"/>
              </a:defRPr>
            </a:lvl1pPr>
          </a:lstStyle>
          <a:p>
            <a:r>
              <a:rPr lang="es-ES" dirty="0"/>
              <a:t>….y valora a nuestros ponentes en Mates! </a:t>
            </a:r>
          </a:p>
        </p:txBody>
      </p:sp>
      <p:pic>
        <p:nvPicPr>
          <p:cNvPr id="43" name="Imagen 4"/>
          <p:cNvPicPr>
            <a:picLocks noChangeAspect="1"/>
          </p:cNvPicPr>
          <p:nvPr/>
        </p:nvPicPr>
        <p:blipFill rotWithShape="1">
          <a:blip r:embed="rId9"/>
          <a:srcRect t="46765"/>
          <a:stretch/>
        </p:blipFill>
        <p:spPr>
          <a:xfrm>
            <a:off x="10128447" y="5665253"/>
            <a:ext cx="1644609" cy="681976"/>
          </a:xfrm>
          <a:prstGeom prst="rect">
            <a:avLst/>
          </a:prstGeom>
        </p:spPr>
      </p:pic>
      <p:sp>
        <p:nvSpPr>
          <p:cNvPr id="47" name="Text Box 31"/>
          <p:cNvSpPr txBox="1">
            <a:spLocks noChangeArrowheads="1"/>
          </p:cNvSpPr>
          <p:nvPr/>
        </p:nvSpPr>
        <p:spPr bwMode="auto">
          <a:xfrm>
            <a:off x="5711187" y="5854337"/>
            <a:ext cx="4303554" cy="30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r">
              <a:buClr>
                <a:schemeClr val="accent1"/>
              </a:buClr>
            </a:pPr>
            <a:r>
              <a:rPr lang="es-ES" sz="1400" b="0" dirty="0">
                <a:latin typeface="Arial" panose="020B0604020202020204" pitchFamily="34" charset="0"/>
              </a:rPr>
              <a:t>Javier Santos Andrés - </a:t>
            </a:r>
            <a:r>
              <a:rPr lang="es-ES" sz="1400" b="0" dirty="0">
                <a:latin typeface="Arial" panose="020B0604020202020204" pitchFamily="34" charset="0"/>
                <a:hlinkClick r:id="rId10"/>
              </a:rPr>
              <a:t>jsantosa@minsait.com</a:t>
            </a:r>
            <a:endParaRPr lang="es-ES" sz="1400" b="0" dirty="0">
              <a:latin typeface="Arial" panose="020B0604020202020204" pitchFamily="34" charset="0"/>
            </a:endParaRPr>
          </a:p>
          <a:p>
            <a:pPr algn="r">
              <a:buClr>
                <a:schemeClr val="accent1"/>
              </a:buClr>
            </a:pPr>
            <a:endParaRPr lang="es-ES" sz="1400" b="0" dirty="0">
              <a:latin typeface="Arial" panose="020B0604020202020204" pitchFamily="34" charset="0"/>
            </a:endParaRPr>
          </a:p>
        </p:txBody>
      </p:sp>
      <p:pic>
        <p:nvPicPr>
          <p:cNvPr id="206855" name="Picture 7" descr="D:\01 Ofertas y presentaciones\00 Presentaciones corportativas\Minsait nuevo\Pictogramas_Minsait_PNG_03102018\Pictogramas_Minsait_PNG_03102018\Pictos_Dimension\Oficina y documentos\PD (3).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89622" y="1762828"/>
            <a:ext cx="930514" cy="1088227"/>
          </a:xfrm>
          <a:prstGeom prst="rect">
            <a:avLst/>
          </a:prstGeom>
          <a:noFill/>
          <a:extLst>
            <a:ext uri="{909E8E84-426E-40DD-AFC4-6F175D3DCCD1}">
              <a14:hiddenFill xmlns:a14="http://schemas.microsoft.com/office/drawing/2010/main">
                <a:solidFill>
                  <a:srgbClr val="FFFFFF"/>
                </a:solidFill>
              </a14:hiddenFill>
            </a:ext>
          </a:extLst>
        </p:spPr>
      </p:pic>
      <p:pic>
        <p:nvPicPr>
          <p:cNvPr id="206856" name="Picture 8" descr="D:\01 Ofertas y presentaciones\00 Presentaciones corportativas\Minsait nuevo\Pictogramas_Minsait_PNG_03102018\Pictogramas_Minsait_PNG_03102018\Pictos_Dimension\Objetos genericos\PD (1).png"/>
          <p:cNvPicPr>
            <a:picLocks noChangeAspect="1" noChangeArrowheads="1"/>
          </p:cNvPicPr>
          <p:nvPr/>
        </p:nvPicPr>
        <p:blipFill>
          <a:blip r:embed="rId12">
            <a:duotone>
              <a:prstClr val="black"/>
              <a:schemeClr val="accent6">
                <a:tint val="45000"/>
                <a:satMod val="400000"/>
              </a:schemeClr>
            </a:duotone>
            <a:extLst>
              <a:ext uri="{BEBA8EAE-BF5A-486C-A8C5-ECC9F3942E4B}">
                <a14:imgProps xmlns:a14="http://schemas.microsoft.com/office/drawing/2010/main">
                  <a14:imgLayer r:embed="rId13">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463664" y="1623743"/>
            <a:ext cx="1125921" cy="1316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250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08BF8B-7896-9648-B447-E9B094688D23}"/>
              </a:ext>
            </a:extLst>
          </p:cNvPr>
          <p:cNvPicPr>
            <a:picLocks noChangeAspect="1"/>
          </p:cNvPicPr>
          <p:nvPr/>
        </p:nvPicPr>
        <p:blipFill>
          <a:blip r:embed="rId2"/>
          <a:stretch>
            <a:fillRect/>
          </a:stretch>
        </p:blipFill>
        <p:spPr>
          <a:xfrm>
            <a:off x="3537014" y="2585145"/>
            <a:ext cx="5094279" cy="3063337"/>
          </a:xfrm>
          <a:prstGeom prst="rect">
            <a:avLst/>
          </a:prstGeom>
        </p:spPr>
      </p:pic>
    </p:spTree>
    <p:extLst>
      <p:ext uri="{BB962C8B-B14F-4D97-AF65-F5344CB8AC3E}">
        <p14:creationId xmlns:p14="http://schemas.microsoft.com/office/powerpoint/2010/main" val="1572712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6000" y="649095"/>
            <a:ext cx="11519451" cy="475649"/>
          </a:xfrm>
        </p:spPr>
        <p:txBody>
          <a:bodyPr/>
          <a:lstStyle/>
          <a:p>
            <a:r>
              <a:rPr lang="es-ES" sz="2667" dirty="0"/>
              <a:t>Sistemas Monolíticos</a:t>
            </a:r>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sp>
        <p:nvSpPr>
          <p:cNvPr id="15" name="CuadroTexto 222">
            <a:extLst>
              <a:ext uri="{FF2B5EF4-FFF2-40B4-BE49-F238E27FC236}">
                <a16:creationId xmlns:a16="http://schemas.microsoft.com/office/drawing/2014/main" id="{9929A568-9B98-6240-85E3-270DDF61474A}"/>
              </a:ext>
            </a:extLst>
          </p:cNvPr>
          <p:cNvSpPr txBox="1"/>
          <p:nvPr/>
        </p:nvSpPr>
        <p:spPr>
          <a:xfrm>
            <a:off x="2855640" y="1662870"/>
            <a:ext cx="8208912" cy="2270186"/>
          </a:xfrm>
          <a:prstGeom prst="rect">
            <a:avLst/>
          </a:prstGeom>
          <a:ln>
            <a:noFill/>
          </a:ln>
        </p:spPr>
        <p:txBody>
          <a:bodyPr vert="horz" wrap="square" lIns="91440" tIns="45720" rIns="91440" bIns="45720" rtlCol="0" anchor="t">
            <a:noAutofit/>
          </a:bodyPr>
          <a:lstStyle/>
          <a:p>
            <a:pPr algn="just">
              <a:defRPr/>
            </a:pPr>
            <a:r>
              <a:rPr lang="es-ES" sz="1600" dirty="0"/>
              <a:t>Los </a:t>
            </a:r>
            <a:r>
              <a:rPr lang="es-ES" sz="1600" b="1" dirty="0"/>
              <a:t>Sistemas Monolíticos </a:t>
            </a:r>
            <a:r>
              <a:rPr lang="es-ES" sz="1600" dirty="0"/>
              <a:t>agrupan la funcionalidad y sus servicios en una base de código única. </a:t>
            </a:r>
          </a:p>
          <a:p>
            <a:pPr algn="just">
              <a:defRPr/>
            </a:pPr>
            <a:endParaRPr lang="es-ES" sz="1600" dirty="0"/>
          </a:p>
          <a:p>
            <a:pPr algn="just">
              <a:defRPr/>
            </a:pPr>
            <a:r>
              <a:rPr lang="es-ES" sz="1200" dirty="0"/>
              <a:t>Las primeras aplicaciones de software usan este diseño y aunque se han desarrollado alternativas más sofisticadas siguen teniendo ventajas importantes:</a:t>
            </a:r>
          </a:p>
          <a:p>
            <a:pPr algn="just">
              <a:defRPr/>
            </a:pPr>
            <a:r>
              <a:rPr lang="es-ES" sz="1200" dirty="0"/>
              <a:t> </a:t>
            </a:r>
          </a:p>
          <a:p>
            <a:pPr marL="171450" indent="-171450" algn="just">
              <a:spcBef>
                <a:spcPts val="600"/>
              </a:spcBef>
              <a:buFont typeface="Arial" panose="020B0604020202020204" pitchFamily="34" charset="0"/>
              <a:buChar char="•"/>
              <a:defRPr/>
            </a:pPr>
            <a:r>
              <a:rPr lang="es-ES" sz="1200" dirty="0"/>
              <a:t>Son </a:t>
            </a:r>
            <a:r>
              <a:rPr lang="es-ES" sz="1200" b="1" dirty="0"/>
              <a:t>fáciles</a:t>
            </a:r>
            <a:r>
              <a:rPr lang="es-ES" sz="1200" dirty="0"/>
              <a:t> de desarrollar y desplegar</a:t>
            </a:r>
          </a:p>
          <a:p>
            <a:pPr marL="171450" indent="-171450" algn="just">
              <a:spcBef>
                <a:spcPts val="600"/>
              </a:spcBef>
              <a:buFont typeface="Arial" panose="020B0604020202020204" pitchFamily="34" charset="0"/>
              <a:buChar char="•"/>
              <a:defRPr/>
            </a:pPr>
            <a:r>
              <a:rPr lang="es-ES" sz="1200" dirty="0"/>
              <a:t>Es </a:t>
            </a:r>
            <a:r>
              <a:rPr lang="es-ES" sz="1200" b="1" dirty="0"/>
              <a:t>sencillo</a:t>
            </a:r>
            <a:r>
              <a:rPr lang="es-ES" sz="1200" dirty="0"/>
              <a:t> y </a:t>
            </a:r>
            <a:r>
              <a:rPr lang="es-ES" sz="1200" b="1" dirty="0"/>
              <a:t>rápido</a:t>
            </a:r>
            <a:r>
              <a:rPr lang="es-ES" sz="1200" dirty="0"/>
              <a:t> ejecutarlas.</a:t>
            </a:r>
          </a:p>
          <a:p>
            <a:pPr marL="171450" indent="-171450" algn="just">
              <a:buFont typeface="Arial" panose="020B0604020202020204" pitchFamily="34" charset="0"/>
              <a:buChar char="•"/>
              <a:defRPr/>
            </a:pPr>
            <a:r>
              <a:rPr lang="es-ES" sz="1200" b="1" dirty="0"/>
              <a:t>Menos costoso </a:t>
            </a:r>
            <a:r>
              <a:rPr lang="es-ES" sz="1200" dirty="0"/>
              <a:t>que sus alternativas</a:t>
            </a:r>
            <a:r>
              <a:rPr lang="es-ES" sz="1600" dirty="0"/>
              <a:t>.</a:t>
            </a:r>
          </a:p>
        </p:txBody>
      </p:sp>
      <p:sp>
        <p:nvSpPr>
          <p:cNvPr id="27" name="CuadroTexto 222">
            <a:extLst>
              <a:ext uri="{FF2B5EF4-FFF2-40B4-BE49-F238E27FC236}">
                <a16:creationId xmlns:a16="http://schemas.microsoft.com/office/drawing/2014/main" id="{2B92D797-BE96-C245-84AD-0449FD9C812B}"/>
              </a:ext>
            </a:extLst>
          </p:cNvPr>
          <p:cNvSpPr txBox="1"/>
          <p:nvPr/>
        </p:nvSpPr>
        <p:spPr>
          <a:xfrm>
            <a:off x="2855640" y="3997156"/>
            <a:ext cx="4752528" cy="2845110"/>
          </a:xfrm>
          <a:prstGeom prst="rect">
            <a:avLst/>
          </a:prstGeom>
          <a:ln>
            <a:noFill/>
          </a:ln>
        </p:spPr>
        <p:txBody>
          <a:bodyPr vert="horz" wrap="square" lIns="91440" tIns="45720" rIns="91440" bIns="45720" rtlCol="0" anchor="t">
            <a:noAutofit/>
          </a:bodyPr>
          <a:lstStyle/>
          <a:p>
            <a:pPr algn="just"/>
            <a:r>
              <a:rPr lang="es-ES" sz="1200" dirty="0"/>
              <a:t>Sin embargo tiene las siguientes </a:t>
            </a:r>
            <a:r>
              <a:rPr lang="es-ES" sz="1200" b="1" dirty="0"/>
              <a:t>dificultades</a:t>
            </a:r>
            <a:r>
              <a:rPr lang="es-ES" sz="1200" dirty="0"/>
              <a:t>:</a:t>
            </a:r>
          </a:p>
          <a:p>
            <a:pPr algn="just"/>
            <a:endParaRPr lang="es-ES" sz="1200" dirty="0"/>
          </a:p>
          <a:p>
            <a:pPr marL="171450" indent="-171450" algn="just">
              <a:buFont typeface="Arial" panose="020B0604020202020204" pitchFamily="34" charset="0"/>
              <a:buChar char="•"/>
            </a:pPr>
            <a:r>
              <a:rPr lang="es-ES" sz="1200" dirty="0"/>
              <a:t>Dificultades a la hora de </a:t>
            </a:r>
            <a:r>
              <a:rPr lang="es-ES" sz="1200" b="1" dirty="0"/>
              <a:t>desplegar</a:t>
            </a:r>
            <a:r>
              <a:rPr lang="es-ES" sz="1200" dirty="0"/>
              <a:t>, ya que todo nuevo despliegue requiere relanzar la aplicación en su conjunto.</a:t>
            </a:r>
          </a:p>
          <a:p>
            <a:pPr marL="171450" indent="-171450" algn="just">
              <a:buFont typeface="Arial" panose="020B0604020202020204" pitchFamily="34" charset="0"/>
              <a:buChar char="•"/>
            </a:pPr>
            <a:r>
              <a:rPr lang="es-ES" sz="1200" dirty="0"/>
              <a:t>Resulta difícil </a:t>
            </a:r>
            <a:r>
              <a:rPr lang="es-ES" sz="1200" b="1" dirty="0"/>
              <a:t>identificar</a:t>
            </a:r>
            <a:r>
              <a:rPr lang="es-ES" sz="1200" dirty="0"/>
              <a:t> y </a:t>
            </a:r>
            <a:r>
              <a:rPr lang="es-ES" sz="1200" b="1" dirty="0"/>
              <a:t>solucionar</a:t>
            </a:r>
            <a:r>
              <a:rPr lang="es-ES" sz="1200" dirty="0"/>
              <a:t> problemas concretos, ya que cualquier paso en falso puede comprometer el código en su conjunto.</a:t>
            </a:r>
          </a:p>
          <a:p>
            <a:pPr marL="171450" indent="-171450" algn="just">
              <a:buFont typeface="Arial" panose="020B0604020202020204" pitchFamily="34" charset="0"/>
              <a:buChar char="•"/>
            </a:pPr>
            <a:r>
              <a:rPr lang="es-ES" sz="1200" dirty="0"/>
              <a:t>Las</a:t>
            </a:r>
            <a:r>
              <a:rPr lang="es-ES" sz="1200" b="1" dirty="0"/>
              <a:t> </a:t>
            </a:r>
            <a:r>
              <a:rPr lang="es-ES" sz="1200" dirty="0"/>
              <a:t>aplicaciones monolíticas son un reto de </a:t>
            </a:r>
            <a:r>
              <a:rPr lang="es-ES" sz="1200" b="1" dirty="0"/>
              <a:t>crecimiento</a:t>
            </a:r>
            <a:r>
              <a:rPr lang="es-ES" sz="1200" dirty="0"/>
              <a:t>. Ya que tratándose de un código único, no es posible trabajar en diversos ambientes </a:t>
            </a:r>
            <a:r>
              <a:rPr lang="es-ES" sz="1200" b="1" dirty="0"/>
              <a:t>simultáneamente</a:t>
            </a:r>
            <a:r>
              <a:rPr lang="es-ES" sz="1200" dirty="0"/>
              <a:t>. </a:t>
            </a:r>
          </a:p>
          <a:p>
            <a:pPr marL="171450" indent="-171450" algn="just">
              <a:buFont typeface="Arial" panose="020B0604020202020204" pitchFamily="34" charset="0"/>
              <a:buChar char="•"/>
            </a:pPr>
            <a:r>
              <a:rPr lang="es-ES" sz="1200" dirty="0"/>
              <a:t>El </a:t>
            </a:r>
            <a:r>
              <a:rPr lang="es-ES" sz="1200" b="1" dirty="0"/>
              <a:t>crecimiento del código </a:t>
            </a:r>
            <a:r>
              <a:rPr lang="es-ES" sz="1200" dirty="0"/>
              <a:t>va aparejado de una sobrecarga de la aplicación informática, lo que en última instancia repercute sobre su </a:t>
            </a:r>
            <a:r>
              <a:rPr lang="es-ES" sz="1200" b="1" dirty="0"/>
              <a:t>agilidad</a:t>
            </a:r>
            <a:r>
              <a:rPr lang="es-ES" sz="1200" dirty="0"/>
              <a:t>.</a:t>
            </a:r>
          </a:p>
        </p:txBody>
      </p:sp>
      <p:sp>
        <p:nvSpPr>
          <p:cNvPr id="7" name="Trapecio 31">
            <a:extLst>
              <a:ext uri="{FF2B5EF4-FFF2-40B4-BE49-F238E27FC236}">
                <a16:creationId xmlns:a16="http://schemas.microsoft.com/office/drawing/2014/main" id="{25246D64-0E38-FE4F-B8BC-749671528070}"/>
              </a:ext>
            </a:extLst>
          </p:cNvPr>
          <p:cNvSpPr/>
          <p:nvPr/>
        </p:nvSpPr>
        <p:spPr>
          <a:xfrm rot="5400000">
            <a:off x="-2378531" y="2830523"/>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pic>
        <p:nvPicPr>
          <p:cNvPr id="247816" name="Picture 8" descr="Diving Into Reactive Microservices - DZone Microservices">
            <a:extLst>
              <a:ext uri="{FF2B5EF4-FFF2-40B4-BE49-F238E27FC236}">
                <a16:creationId xmlns:a16="http://schemas.microsoft.com/office/drawing/2014/main" id="{BF751B9F-1ACD-B449-9BA1-28F9521B4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6879" y="3909392"/>
            <a:ext cx="4655840" cy="2327920"/>
          </a:xfrm>
          <a:prstGeom prst="rect">
            <a:avLst/>
          </a:prstGeom>
          <a:noFill/>
          <a:extLst>
            <a:ext uri="{909E8E84-426E-40DD-AFC4-6F175D3DCCD1}">
              <a14:hiddenFill xmlns:a14="http://schemas.microsoft.com/office/drawing/2010/main">
                <a:solidFill>
                  <a:srgbClr val="FFFFFF"/>
                </a:solidFill>
              </a14:hiddenFill>
            </a:ext>
          </a:extLst>
        </p:spPr>
      </p:pic>
      <p:pic>
        <p:nvPicPr>
          <p:cNvPr id="247818" name="Picture 10" descr="Monument icon">
            <a:extLst>
              <a:ext uri="{FF2B5EF4-FFF2-40B4-BE49-F238E27FC236}">
                <a16:creationId xmlns:a16="http://schemas.microsoft.com/office/drawing/2014/main" id="{4C920DA7-CF97-5442-A01F-29348B773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368" y="2937284"/>
            <a:ext cx="18002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80907AA-BB62-094E-81D3-299BB5218DC2}"/>
              </a:ext>
            </a:extLst>
          </p:cNvPr>
          <p:cNvPicPr>
            <a:picLocks noChangeAspect="1"/>
          </p:cNvPicPr>
          <p:nvPr/>
        </p:nvPicPr>
        <p:blipFill>
          <a:blip r:embed="rId4"/>
          <a:stretch>
            <a:fillRect/>
          </a:stretch>
        </p:blipFill>
        <p:spPr>
          <a:xfrm>
            <a:off x="8733146" y="2797963"/>
            <a:ext cx="2327471" cy="1299161"/>
          </a:xfrm>
          <a:prstGeom prst="rect">
            <a:avLst/>
          </a:prstGeom>
        </p:spPr>
      </p:pic>
    </p:spTree>
    <p:extLst>
      <p:ext uri="{BB962C8B-B14F-4D97-AF65-F5344CB8AC3E}">
        <p14:creationId xmlns:p14="http://schemas.microsoft.com/office/powerpoint/2010/main" val="1153455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6000" y="649095"/>
            <a:ext cx="11519451" cy="475649"/>
          </a:xfrm>
        </p:spPr>
        <p:txBody>
          <a:bodyPr/>
          <a:lstStyle/>
          <a:p>
            <a:r>
              <a:rPr lang="es-ES" sz="2667" dirty="0" err="1"/>
              <a:t>Microservicios</a:t>
            </a:r>
            <a:endParaRPr lang="es-ES" sz="2667" dirty="0"/>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sp>
        <p:nvSpPr>
          <p:cNvPr id="7" name="Trapecio 31">
            <a:extLst>
              <a:ext uri="{FF2B5EF4-FFF2-40B4-BE49-F238E27FC236}">
                <a16:creationId xmlns:a16="http://schemas.microsoft.com/office/drawing/2014/main" id="{25246D64-0E38-FE4F-B8BC-749671528070}"/>
              </a:ext>
            </a:extLst>
          </p:cNvPr>
          <p:cNvSpPr/>
          <p:nvPr/>
        </p:nvSpPr>
        <p:spPr>
          <a:xfrm rot="5400000">
            <a:off x="-2378531" y="2830523"/>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sp>
        <p:nvSpPr>
          <p:cNvPr id="12" name="65 CuadroTexto">
            <a:extLst>
              <a:ext uri="{FF2B5EF4-FFF2-40B4-BE49-F238E27FC236}">
                <a16:creationId xmlns:a16="http://schemas.microsoft.com/office/drawing/2014/main" id="{6ACF7D9A-6584-334E-BF54-638EFC812C5C}"/>
              </a:ext>
            </a:extLst>
          </p:cNvPr>
          <p:cNvSpPr txBox="1"/>
          <p:nvPr/>
        </p:nvSpPr>
        <p:spPr>
          <a:xfrm>
            <a:off x="163031" y="5728230"/>
            <a:ext cx="3052902" cy="1165918"/>
          </a:xfrm>
          <a:prstGeom prst="rect">
            <a:avLst/>
          </a:prstGeom>
          <a:noFill/>
          <a:ln>
            <a:noFill/>
          </a:ln>
        </p:spPr>
        <p:style>
          <a:lnRef idx="2">
            <a:schemeClr val="dk1"/>
          </a:lnRef>
          <a:fillRef idx="1">
            <a:schemeClr val="lt1"/>
          </a:fillRef>
          <a:effectRef idx="0">
            <a:schemeClr val="dk1"/>
          </a:effectRef>
          <a:fontRef idx="minor">
            <a:schemeClr val="dk1"/>
          </a:fontRef>
        </p:style>
        <p:txBody>
          <a:bodyPr vert="horz" wrap="square" lIns="0" tIns="0" rIns="0" bIns="0" rtlCol="0" anchor="t">
            <a:noAutofit/>
          </a:bodyPr>
          <a:lstStyle>
            <a:defPPr>
              <a:defRPr lang="es-ES"/>
            </a:defPPr>
            <a:lvl1pPr marL="177800" indent="-177800">
              <a:buFont typeface="Arial" panose="020B0604020202020204" pitchFamily="34" charset="0"/>
              <a:buChar char="•"/>
              <a:defRPr sz="1200"/>
            </a:lvl1pPr>
          </a:lstStyle>
          <a:p>
            <a:pPr marL="0" indent="0" algn="just">
              <a:spcBef>
                <a:spcPts val="800"/>
              </a:spcBef>
              <a:buSzPct val="100000"/>
              <a:buNone/>
            </a:pPr>
            <a:endParaRPr lang="es-ES" dirty="0"/>
          </a:p>
        </p:txBody>
      </p:sp>
      <p:sp>
        <p:nvSpPr>
          <p:cNvPr id="13" name="65 CuadroTexto">
            <a:extLst>
              <a:ext uri="{FF2B5EF4-FFF2-40B4-BE49-F238E27FC236}">
                <a16:creationId xmlns:a16="http://schemas.microsoft.com/office/drawing/2014/main" id="{B065954F-09F6-3D41-993C-56AF4F9FA497}"/>
              </a:ext>
            </a:extLst>
          </p:cNvPr>
          <p:cNvSpPr txBox="1"/>
          <p:nvPr/>
        </p:nvSpPr>
        <p:spPr>
          <a:xfrm>
            <a:off x="8946823" y="4573694"/>
            <a:ext cx="3052902" cy="1165918"/>
          </a:xfrm>
          <a:prstGeom prst="rect">
            <a:avLst/>
          </a:prstGeom>
          <a:noFill/>
          <a:ln>
            <a:noFill/>
          </a:ln>
        </p:spPr>
        <p:style>
          <a:lnRef idx="2">
            <a:schemeClr val="dk1"/>
          </a:lnRef>
          <a:fillRef idx="1">
            <a:schemeClr val="lt1"/>
          </a:fillRef>
          <a:effectRef idx="0">
            <a:schemeClr val="dk1"/>
          </a:effectRef>
          <a:fontRef idx="minor">
            <a:schemeClr val="dk1"/>
          </a:fontRef>
        </p:style>
        <p:txBody>
          <a:bodyPr vert="horz" wrap="square" lIns="0" tIns="0" rIns="0" bIns="0" rtlCol="0" anchor="t">
            <a:noAutofit/>
          </a:bodyPr>
          <a:lstStyle>
            <a:defPPr>
              <a:defRPr lang="es-ES"/>
            </a:defPPr>
            <a:lvl1pPr marL="177800" indent="-177800">
              <a:buFont typeface="Arial" panose="020B0604020202020204" pitchFamily="34" charset="0"/>
              <a:buChar char="•"/>
              <a:defRPr sz="1200"/>
            </a:lvl1pPr>
          </a:lstStyle>
          <a:p>
            <a:pPr marL="0" indent="0" algn="just">
              <a:spcBef>
                <a:spcPts val="800"/>
              </a:spcBef>
              <a:buSzPct val="100000"/>
              <a:buNone/>
            </a:pPr>
            <a:endParaRPr lang="es-ES" dirty="0"/>
          </a:p>
        </p:txBody>
      </p:sp>
      <p:sp>
        <p:nvSpPr>
          <p:cNvPr id="17" name="65 CuadroTexto">
            <a:extLst>
              <a:ext uri="{FF2B5EF4-FFF2-40B4-BE49-F238E27FC236}">
                <a16:creationId xmlns:a16="http://schemas.microsoft.com/office/drawing/2014/main" id="{54017402-6CDD-E548-BE14-CF949F8A56C6}"/>
              </a:ext>
            </a:extLst>
          </p:cNvPr>
          <p:cNvSpPr txBox="1"/>
          <p:nvPr/>
        </p:nvSpPr>
        <p:spPr>
          <a:xfrm>
            <a:off x="2927638" y="2707891"/>
            <a:ext cx="4357189" cy="3889461"/>
          </a:xfrm>
          <a:prstGeom prst="rect">
            <a:avLst/>
          </a:prstGeom>
          <a:noFill/>
          <a:ln>
            <a:noFill/>
          </a:ln>
        </p:spPr>
        <p:style>
          <a:lnRef idx="2">
            <a:schemeClr val="dk1"/>
          </a:lnRef>
          <a:fillRef idx="1">
            <a:schemeClr val="lt1"/>
          </a:fillRef>
          <a:effectRef idx="0">
            <a:schemeClr val="dk1"/>
          </a:effectRef>
          <a:fontRef idx="minor">
            <a:schemeClr val="dk1"/>
          </a:fontRef>
        </p:style>
        <p:txBody>
          <a:bodyPr vert="horz" wrap="square" lIns="0" tIns="0" rIns="0" bIns="0" rtlCol="0" anchor="t">
            <a:noAutofit/>
          </a:bodyPr>
          <a:lstStyle>
            <a:defPPr>
              <a:defRPr lang="es-ES"/>
            </a:defPPr>
            <a:lvl1pPr marL="177800" indent="-177800">
              <a:buFont typeface="Arial" panose="020B0604020202020204" pitchFamily="34" charset="0"/>
              <a:buChar char="•"/>
              <a:defRPr sz="1200"/>
            </a:lvl1pPr>
          </a:lstStyle>
          <a:p>
            <a:pPr algn="just">
              <a:spcBef>
                <a:spcPts val="800"/>
              </a:spcBef>
              <a:buSzPct val="100000"/>
            </a:pPr>
            <a:r>
              <a:rPr lang="es-ES" dirty="0">
                <a:solidFill>
                  <a:schemeClr val="tx1"/>
                </a:solidFill>
              </a:rPr>
              <a:t>Los contenedores de software han creado un marco </a:t>
            </a:r>
            <a:r>
              <a:rPr lang="es-ES" b="1" dirty="0">
                <a:solidFill>
                  <a:schemeClr val="tx1"/>
                </a:solidFill>
              </a:rPr>
              <a:t>estandarizado</a:t>
            </a:r>
            <a:r>
              <a:rPr lang="es-ES" dirty="0">
                <a:solidFill>
                  <a:schemeClr val="tx1"/>
                </a:solidFill>
              </a:rPr>
              <a:t> para todos los servicios al abstraer el código central del sistema operativo del hardware subyacente.</a:t>
            </a:r>
          </a:p>
          <a:p>
            <a:pPr algn="just">
              <a:spcBef>
                <a:spcPts val="800"/>
              </a:spcBef>
              <a:buSzPct val="100000"/>
            </a:pPr>
            <a:r>
              <a:rPr lang="es-ES" dirty="0">
                <a:solidFill>
                  <a:schemeClr val="tx1"/>
                </a:solidFill>
              </a:rPr>
              <a:t>La </a:t>
            </a:r>
            <a:r>
              <a:rPr lang="es-ES" b="1" dirty="0">
                <a:solidFill>
                  <a:schemeClr val="tx1"/>
                </a:solidFill>
              </a:rPr>
              <a:t>Integración Continua y Despliegue Continuo </a:t>
            </a:r>
            <a:r>
              <a:rPr lang="es-ES" dirty="0">
                <a:solidFill>
                  <a:schemeClr val="tx1"/>
                </a:solidFill>
              </a:rPr>
              <a:t>(CI/CD) son muy importantes para el éxito de las aplicaciones basadas en </a:t>
            </a:r>
            <a:r>
              <a:rPr lang="es-ES" dirty="0" err="1">
                <a:solidFill>
                  <a:schemeClr val="tx1"/>
                </a:solidFill>
              </a:rPr>
              <a:t>microservicios</a:t>
            </a:r>
            <a:r>
              <a:rPr lang="es-ES" dirty="0">
                <a:solidFill>
                  <a:schemeClr val="tx1"/>
                </a:solidFill>
              </a:rPr>
              <a:t>.</a:t>
            </a:r>
          </a:p>
          <a:p>
            <a:pPr algn="just">
              <a:spcBef>
                <a:spcPts val="800"/>
              </a:spcBef>
              <a:buSzPct val="100000"/>
            </a:pPr>
            <a:r>
              <a:rPr lang="es-ES" dirty="0">
                <a:solidFill>
                  <a:schemeClr val="tx1"/>
                </a:solidFill>
              </a:rPr>
              <a:t>La adopción e incremento de las capacidades ofrecidas por las </a:t>
            </a:r>
            <a:r>
              <a:rPr lang="es-ES" dirty="0" err="1">
                <a:solidFill>
                  <a:schemeClr val="tx1"/>
                </a:solidFill>
              </a:rPr>
              <a:t>APIs</a:t>
            </a:r>
            <a:r>
              <a:rPr lang="es-ES" dirty="0">
                <a:solidFill>
                  <a:schemeClr val="tx1"/>
                </a:solidFill>
              </a:rPr>
              <a:t> han creado un formato robusto y estandarizado para las </a:t>
            </a:r>
            <a:r>
              <a:rPr lang="es-ES" b="1" dirty="0">
                <a:solidFill>
                  <a:schemeClr val="tx1"/>
                </a:solidFill>
              </a:rPr>
              <a:t>comunicaciones</a:t>
            </a:r>
            <a:r>
              <a:rPr lang="es-ES" dirty="0">
                <a:solidFill>
                  <a:schemeClr val="tx1"/>
                </a:solidFill>
              </a:rPr>
              <a:t> entre aplicaciones, servicios y servidores.</a:t>
            </a:r>
          </a:p>
          <a:p>
            <a:pPr algn="just">
              <a:spcBef>
                <a:spcPts val="800"/>
              </a:spcBef>
              <a:buSzPct val="100000"/>
            </a:pPr>
            <a:r>
              <a:rPr lang="es-ES" dirty="0">
                <a:solidFill>
                  <a:schemeClr val="tx1"/>
                </a:solidFill>
              </a:rPr>
              <a:t>Las infraestructuras </a:t>
            </a:r>
            <a:r>
              <a:rPr lang="es-ES" b="1" dirty="0" err="1">
                <a:solidFill>
                  <a:schemeClr val="tx1"/>
                </a:solidFill>
              </a:rPr>
              <a:t>cloud</a:t>
            </a:r>
            <a:r>
              <a:rPr lang="es-ES" dirty="0">
                <a:solidFill>
                  <a:schemeClr val="tx1"/>
                </a:solidFill>
              </a:rPr>
              <a:t> públicas, privadas e híbridas son capaces de facilitar recursos bajo demanda y pueden escalar los recursos de manera efectiva, independientemente de la carga o tráfico asociados. Esto proporciona </a:t>
            </a:r>
            <a:r>
              <a:rPr lang="es-ES" b="1" dirty="0">
                <a:solidFill>
                  <a:schemeClr val="tx1"/>
                </a:solidFill>
              </a:rPr>
              <a:t>elasticidad</a:t>
            </a:r>
            <a:r>
              <a:rPr lang="es-ES" dirty="0">
                <a:solidFill>
                  <a:schemeClr val="tx1"/>
                </a:solidFill>
              </a:rPr>
              <a:t> a los </a:t>
            </a:r>
            <a:r>
              <a:rPr lang="es-ES" dirty="0" err="1">
                <a:solidFill>
                  <a:schemeClr val="tx1"/>
                </a:solidFill>
              </a:rPr>
              <a:t>microservicios</a:t>
            </a:r>
            <a:r>
              <a:rPr lang="es-ES" dirty="0">
                <a:solidFill>
                  <a:schemeClr val="tx1"/>
                </a:solidFill>
              </a:rPr>
              <a:t> y, a su vez, los hace más </a:t>
            </a:r>
            <a:r>
              <a:rPr lang="es-ES" b="1" dirty="0">
                <a:solidFill>
                  <a:schemeClr val="tx1"/>
                </a:solidFill>
              </a:rPr>
              <a:t>adaptables</a:t>
            </a:r>
            <a:r>
              <a:rPr lang="es-ES" dirty="0">
                <a:solidFill>
                  <a:schemeClr val="tx1"/>
                </a:solidFill>
              </a:rPr>
              <a:t> y </a:t>
            </a:r>
            <a:r>
              <a:rPr lang="es-ES" b="1" dirty="0">
                <a:solidFill>
                  <a:schemeClr val="tx1"/>
                </a:solidFill>
              </a:rPr>
              <a:t>eficientes</a:t>
            </a:r>
            <a:r>
              <a:rPr lang="es-ES" dirty="0">
                <a:solidFill>
                  <a:schemeClr val="tx1"/>
                </a:solidFill>
              </a:rPr>
              <a:t>.</a:t>
            </a:r>
          </a:p>
          <a:p>
            <a:pPr marL="0" indent="0" algn="just">
              <a:spcBef>
                <a:spcPts val="800"/>
              </a:spcBef>
              <a:buSzPct val="100000"/>
              <a:buNone/>
            </a:pPr>
            <a:endParaRPr lang="es-ES" dirty="0"/>
          </a:p>
          <a:p>
            <a:pPr marL="0" indent="0" algn="just">
              <a:spcBef>
                <a:spcPts val="800"/>
              </a:spcBef>
              <a:buSzPct val="100000"/>
              <a:buNone/>
            </a:pPr>
            <a:endParaRPr lang="es-ES" dirty="0"/>
          </a:p>
          <a:p>
            <a:pPr marL="0" indent="0" algn="just">
              <a:spcBef>
                <a:spcPts val="800"/>
              </a:spcBef>
              <a:buSzPct val="100000"/>
              <a:buNone/>
            </a:pPr>
            <a:endParaRPr lang="es-ES" dirty="0"/>
          </a:p>
        </p:txBody>
      </p:sp>
      <p:sp>
        <p:nvSpPr>
          <p:cNvPr id="18" name="65 CuadroTexto">
            <a:extLst>
              <a:ext uri="{FF2B5EF4-FFF2-40B4-BE49-F238E27FC236}">
                <a16:creationId xmlns:a16="http://schemas.microsoft.com/office/drawing/2014/main" id="{7178BE1B-3DD2-FE48-8437-5ABADA676AD8}"/>
              </a:ext>
            </a:extLst>
          </p:cNvPr>
          <p:cNvSpPr txBox="1"/>
          <p:nvPr/>
        </p:nvSpPr>
        <p:spPr>
          <a:xfrm>
            <a:off x="191725" y="4701055"/>
            <a:ext cx="2610115" cy="1165918"/>
          </a:xfrm>
          <a:prstGeom prst="rect">
            <a:avLst/>
          </a:prstGeom>
          <a:noFill/>
          <a:ln>
            <a:noFill/>
          </a:ln>
        </p:spPr>
        <p:style>
          <a:lnRef idx="2">
            <a:schemeClr val="dk1"/>
          </a:lnRef>
          <a:fillRef idx="1">
            <a:schemeClr val="lt1"/>
          </a:fillRef>
          <a:effectRef idx="0">
            <a:schemeClr val="dk1"/>
          </a:effectRef>
          <a:fontRef idx="minor">
            <a:schemeClr val="dk1"/>
          </a:fontRef>
        </p:style>
        <p:txBody>
          <a:bodyPr vert="horz" wrap="square" lIns="0" tIns="0" rIns="0" bIns="0" rtlCol="0" anchor="t">
            <a:noAutofit/>
          </a:bodyPr>
          <a:lstStyle>
            <a:defPPr>
              <a:defRPr lang="es-ES"/>
            </a:defPPr>
            <a:lvl1pPr marL="177800" indent="-177800">
              <a:buFont typeface="Arial" panose="020B0604020202020204" pitchFamily="34" charset="0"/>
              <a:buChar char="•"/>
              <a:defRPr sz="1200"/>
            </a:lvl1pPr>
          </a:lstStyle>
          <a:p>
            <a:pPr marL="0" indent="0" algn="just">
              <a:spcBef>
                <a:spcPts val="800"/>
              </a:spcBef>
              <a:buSzPct val="100000"/>
              <a:buNone/>
            </a:pPr>
            <a:endParaRPr lang="es-ES" dirty="0"/>
          </a:p>
        </p:txBody>
      </p:sp>
      <p:grpSp>
        <p:nvGrpSpPr>
          <p:cNvPr id="4" name="Group 3">
            <a:extLst>
              <a:ext uri="{FF2B5EF4-FFF2-40B4-BE49-F238E27FC236}">
                <a16:creationId xmlns:a16="http://schemas.microsoft.com/office/drawing/2014/main" id="{A4FB0065-136C-AD42-B213-4267A791221A}"/>
              </a:ext>
            </a:extLst>
          </p:cNvPr>
          <p:cNvGrpSpPr/>
          <p:nvPr/>
        </p:nvGrpSpPr>
        <p:grpSpPr>
          <a:xfrm>
            <a:off x="7481753" y="2607775"/>
            <a:ext cx="4517972" cy="3233883"/>
            <a:chOff x="3013749" y="2643389"/>
            <a:chExt cx="5523977" cy="3953963"/>
          </a:xfrm>
        </p:grpSpPr>
        <p:pic>
          <p:nvPicPr>
            <p:cNvPr id="10" name="Picture 6">
              <a:extLst>
                <a:ext uri="{FF2B5EF4-FFF2-40B4-BE49-F238E27FC236}">
                  <a16:creationId xmlns:a16="http://schemas.microsoft.com/office/drawing/2014/main" id="{325140EC-A4CE-6340-A0AB-E6687D5BA2B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013749" y="5942120"/>
              <a:ext cx="1092295" cy="625957"/>
            </a:xfrm>
            <a:prstGeom prst="rect">
              <a:avLst/>
            </a:prstGeom>
          </p:spPr>
        </p:pic>
        <p:pic>
          <p:nvPicPr>
            <p:cNvPr id="11" name="Picture 11">
              <a:extLst>
                <a:ext uri="{FF2B5EF4-FFF2-40B4-BE49-F238E27FC236}">
                  <a16:creationId xmlns:a16="http://schemas.microsoft.com/office/drawing/2014/main" id="{829C7F92-ABE1-644F-9455-5BC31C59AE8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116005" y="5760217"/>
              <a:ext cx="1421721" cy="837135"/>
            </a:xfrm>
            <a:prstGeom prst="rect">
              <a:avLst/>
            </a:prstGeom>
          </p:spPr>
        </p:pic>
        <p:pic>
          <p:nvPicPr>
            <p:cNvPr id="21" name="Picture 15">
              <a:extLst>
                <a:ext uri="{FF2B5EF4-FFF2-40B4-BE49-F238E27FC236}">
                  <a16:creationId xmlns:a16="http://schemas.microsoft.com/office/drawing/2014/main" id="{6D607EBA-4BE4-7344-BAE2-66FB59442876}"/>
                </a:ext>
              </a:extLst>
            </p:cNvPr>
            <p:cNvPicPr>
              <a:picLocks noChangeAspect="1"/>
            </p:cNvPicPr>
            <p:nvPr/>
          </p:nvPicPr>
          <p:blipFill>
            <a:blip r:embed="rId4"/>
            <a:stretch>
              <a:fillRect/>
            </a:stretch>
          </p:blipFill>
          <p:spPr>
            <a:xfrm>
              <a:off x="7294771" y="2643389"/>
              <a:ext cx="1164502" cy="800594"/>
            </a:xfrm>
            <a:prstGeom prst="rect">
              <a:avLst/>
            </a:prstGeom>
          </p:spPr>
        </p:pic>
        <p:pic>
          <p:nvPicPr>
            <p:cNvPr id="22" name="Picture 17">
              <a:extLst>
                <a:ext uri="{FF2B5EF4-FFF2-40B4-BE49-F238E27FC236}">
                  <a16:creationId xmlns:a16="http://schemas.microsoft.com/office/drawing/2014/main" id="{3F56ACBB-6EFB-E648-B103-9DE78B16DAED}"/>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013750" y="2675362"/>
              <a:ext cx="1068405" cy="820361"/>
            </a:xfrm>
            <a:prstGeom prst="rect">
              <a:avLst/>
            </a:prstGeom>
          </p:spPr>
        </p:pic>
        <p:grpSp>
          <p:nvGrpSpPr>
            <p:cNvPr id="23" name="Grupo 22">
              <a:extLst>
                <a:ext uri="{FF2B5EF4-FFF2-40B4-BE49-F238E27FC236}">
                  <a16:creationId xmlns:a16="http://schemas.microsoft.com/office/drawing/2014/main" id="{08443225-7125-514D-9A98-BFB288458711}"/>
                </a:ext>
              </a:extLst>
            </p:cNvPr>
            <p:cNvGrpSpPr/>
            <p:nvPr/>
          </p:nvGrpSpPr>
          <p:grpSpPr>
            <a:xfrm>
              <a:off x="3885078" y="3005239"/>
              <a:ext cx="3606773" cy="3136908"/>
              <a:chOff x="3038422" y="1429305"/>
              <a:chExt cx="3057887" cy="2860606"/>
            </a:xfrm>
          </p:grpSpPr>
          <p:sp>
            <p:nvSpPr>
              <p:cNvPr id="24" name="Forma libre 23">
                <a:extLst>
                  <a:ext uri="{FF2B5EF4-FFF2-40B4-BE49-F238E27FC236}">
                    <a16:creationId xmlns:a16="http://schemas.microsoft.com/office/drawing/2014/main" id="{B367A9DF-6BD7-7445-9137-79D7DDBE475A}"/>
                  </a:ext>
                </a:extLst>
              </p:cNvPr>
              <p:cNvSpPr/>
              <p:nvPr/>
            </p:nvSpPr>
            <p:spPr>
              <a:xfrm rot="5400000">
                <a:off x="4701740" y="1300991"/>
                <a:ext cx="1079442" cy="1709696"/>
              </a:xfrm>
              <a:custGeom>
                <a:avLst/>
                <a:gdLst>
                  <a:gd name="connsiteX0" fmla="*/ 0 w 1080002"/>
                  <a:gd name="connsiteY0" fmla="*/ 3059476 h 3059476"/>
                  <a:gd name="connsiteX1" fmla="*/ 0 w 1080002"/>
                  <a:gd name="connsiteY1" fmla="*/ 1494371 h 3059476"/>
                  <a:gd name="connsiteX2" fmla="*/ 2 w 1080002"/>
                  <a:gd name="connsiteY2" fmla="*/ 1494371 h 3059476"/>
                  <a:gd name="connsiteX3" fmla="*/ 2 w 1080002"/>
                  <a:gd name="connsiteY3" fmla="*/ 0 h 3059476"/>
                  <a:gd name="connsiteX4" fmla="*/ 1080002 w 1080002"/>
                  <a:gd name="connsiteY4" fmla="*/ 0 h 3059476"/>
                  <a:gd name="connsiteX5" fmla="*/ 1080002 w 1080002"/>
                  <a:gd name="connsiteY5" fmla="*/ 1565104 h 3059476"/>
                  <a:gd name="connsiteX6" fmla="*/ 1080001 w 1080002"/>
                  <a:gd name="connsiteY6" fmla="*/ 1565104 h 3059476"/>
                  <a:gd name="connsiteX7" fmla="*/ 1080000 w 1080002"/>
                  <a:gd name="connsiteY7" fmla="*/ 3059476 h 305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2" h="3059476">
                    <a:moveTo>
                      <a:pt x="0" y="3059476"/>
                    </a:moveTo>
                    <a:lnTo>
                      <a:pt x="0" y="1494371"/>
                    </a:lnTo>
                    <a:lnTo>
                      <a:pt x="2" y="1494371"/>
                    </a:lnTo>
                    <a:lnTo>
                      <a:pt x="2" y="0"/>
                    </a:lnTo>
                    <a:lnTo>
                      <a:pt x="1080002" y="0"/>
                    </a:lnTo>
                    <a:lnTo>
                      <a:pt x="1080002" y="1565104"/>
                    </a:lnTo>
                    <a:lnTo>
                      <a:pt x="1080001" y="1565104"/>
                    </a:lnTo>
                    <a:lnTo>
                      <a:pt x="1080000" y="3059476"/>
                    </a:lnTo>
                    <a:close/>
                  </a:path>
                </a:pathLst>
              </a:custGeom>
              <a:solidFill>
                <a:schemeClr val="bg1"/>
              </a:solidFill>
              <a:ln w="25400">
                <a:solidFill>
                  <a:schemeClr val="tx2"/>
                </a:solidFill>
              </a:ln>
            </p:spPr>
            <p:style>
              <a:lnRef idx="1">
                <a:schemeClr val="accent1"/>
              </a:lnRef>
              <a:fillRef idx="0">
                <a:schemeClr val="accent1"/>
              </a:fillRef>
              <a:effectRef idx="0">
                <a:schemeClr val="accent1"/>
              </a:effectRef>
              <a:fontRef idx="minor">
                <a:schemeClr val="tx1"/>
              </a:fontRef>
            </p:style>
            <p:txBody>
              <a:bodyPr lIns="47975" rIns="47975" rtlCol="0" anchor="ctr"/>
              <a:lstStyle/>
              <a:p>
                <a:pPr algn="ctr" defTabSz="1218499"/>
                <a:endParaRPr lang="es-ES" sz="1400" dirty="0"/>
              </a:p>
            </p:txBody>
          </p:sp>
          <p:sp>
            <p:nvSpPr>
              <p:cNvPr id="25" name="Forma libre 24">
                <a:extLst>
                  <a:ext uri="{FF2B5EF4-FFF2-40B4-BE49-F238E27FC236}">
                    <a16:creationId xmlns:a16="http://schemas.microsoft.com/office/drawing/2014/main" id="{00BC9644-A610-8C43-ABF7-0491027600F9}"/>
                  </a:ext>
                </a:extLst>
              </p:cNvPr>
              <p:cNvSpPr/>
              <p:nvPr/>
            </p:nvSpPr>
            <p:spPr>
              <a:xfrm>
                <a:off x="4764652" y="1429305"/>
                <a:ext cx="1131614" cy="2860606"/>
              </a:xfrm>
              <a:custGeom>
                <a:avLst/>
                <a:gdLst>
                  <a:gd name="connsiteX0" fmla="*/ 0 w 1132204"/>
                  <a:gd name="connsiteY0" fmla="*/ 2709338 h 2862090"/>
                  <a:gd name="connsiteX1" fmla="*/ 1132204 w 1132204"/>
                  <a:gd name="connsiteY1" fmla="*/ 2709338 h 2862090"/>
                  <a:gd name="connsiteX2" fmla="*/ 1132204 w 1132204"/>
                  <a:gd name="connsiteY2" fmla="*/ 2862090 h 2862090"/>
                  <a:gd name="connsiteX3" fmla="*/ 0 w 1132204"/>
                  <a:gd name="connsiteY3" fmla="*/ 2862090 h 2862090"/>
                  <a:gd name="connsiteX4" fmla="*/ 0 w 1132204"/>
                  <a:gd name="connsiteY4" fmla="*/ 0 h 2862090"/>
                  <a:gd name="connsiteX5" fmla="*/ 1132204 w 1132204"/>
                  <a:gd name="connsiteY5" fmla="*/ 0 h 2862090"/>
                  <a:gd name="connsiteX6" fmla="*/ 1132204 w 1132204"/>
                  <a:gd name="connsiteY6" fmla="*/ 1381699 h 2862090"/>
                  <a:gd name="connsiteX7" fmla="*/ 1132204 w 1132204"/>
                  <a:gd name="connsiteY7" fmla="*/ 1629338 h 2862090"/>
                  <a:gd name="connsiteX8" fmla="*/ 0 w 1132204"/>
                  <a:gd name="connsiteY8" fmla="*/ 1629338 h 2862090"/>
                  <a:gd name="connsiteX9" fmla="*/ 0 w 1132204"/>
                  <a:gd name="connsiteY9" fmla="*/ 1381699 h 286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2204" h="2862090">
                    <a:moveTo>
                      <a:pt x="0" y="2709338"/>
                    </a:moveTo>
                    <a:lnTo>
                      <a:pt x="1132204" y="2709338"/>
                    </a:lnTo>
                    <a:lnTo>
                      <a:pt x="1132204" y="2862090"/>
                    </a:lnTo>
                    <a:lnTo>
                      <a:pt x="0" y="2862090"/>
                    </a:lnTo>
                    <a:close/>
                    <a:moveTo>
                      <a:pt x="0" y="0"/>
                    </a:moveTo>
                    <a:lnTo>
                      <a:pt x="1132204" y="0"/>
                    </a:lnTo>
                    <a:lnTo>
                      <a:pt x="1132204" y="1381699"/>
                    </a:lnTo>
                    <a:lnTo>
                      <a:pt x="1132204" y="1629338"/>
                    </a:lnTo>
                    <a:lnTo>
                      <a:pt x="0" y="1629338"/>
                    </a:lnTo>
                    <a:lnTo>
                      <a:pt x="0" y="1381699"/>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975" tIns="47975" rIns="47975" bIns="47975" numCol="1" spcCol="0" rtlCol="0" fromWordArt="0" anchor="ctr" anchorCtr="0" forceAA="0" compatLnSpc="1">
                <a:prstTxWarp prst="textNoShape">
                  <a:avLst/>
                </a:prstTxWarp>
                <a:noAutofit/>
              </a:bodyPr>
              <a:lstStyle/>
              <a:p>
                <a:pPr algn="ctr"/>
                <a:endParaRPr lang="es-ES" sz="1333" dirty="0">
                  <a:solidFill>
                    <a:schemeClr val="tx1"/>
                  </a:solidFill>
                </a:endParaRPr>
              </a:p>
            </p:txBody>
          </p:sp>
          <p:sp>
            <p:nvSpPr>
              <p:cNvPr id="26" name="24 Rectángulo redondeado">
                <a:extLst>
                  <a:ext uri="{FF2B5EF4-FFF2-40B4-BE49-F238E27FC236}">
                    <a16:creationId xmlns:a16="http://schemas.microsoft.com/office/drawing/2014/main" id="{0D6FBBBD-4D63-2B40-A6C2-5D9FD4C18267}"/>
                  </a:ext>
                </a:extLst>
              </p:cNvPr>
              <p:cNvSpPr/>
              <p:nvPr/>
            </p:nvSpPr>
            <p:spPr bwMode="gray">
              <a:xfrm>
                <a:off x="3640342" y="3034565"/>
                <a:ext cx="828384" cy="280512"/>
              </a:xfrm>
              <a:prstGeom prst="rect">
                <a:avLst/>
              </a:prstGeom>
              <a:noFill/>
              <a:ln w="6350" cap="flat" cmpd="sng" algn="ctr">
                <a:noFill/>
                <a:prstDash val="solid"/>
                <a:round/>
                <a:headEnd type="none" w="med" len="med"/>
                <a:tailEnd type="none" w="med" len="med"/>
              </a:ln>
              <a:effectLst/>
            </p:spPr>
            <p:txBody>
              <a:bodyPr vert="horz" wrap="square" lIns="155919" tIns="35981" rIns="71963" bIns="35981" numCol="1" rtlCol="0" anchor="ctr" anchorCtr="0" compatLnSpc="1">
                <a:prstTxWarp prst="textNoShape">
                  <a:avLst/>
                </a:prstTxWarp>
              </a:bodyPr>
              <a:lstStyle/>
              <a:p>
                <a:pPr eaLnBrk="0" fontAlgn="base" hangingPunct="0">
                  <a:spcBef>
                    <a:spcPct val="0"/>
                  </a:spcBef>
                  <a:spcAft>
                    <a:spcPct val="0"/>
                  </a:spcAft>
                </a:pPr>
                <a:r>
                  <a:rPr lang="es-ES" sz="1467" dirty="0">
                    <a:latin typeface="+mj-lt"/>
                    <a:ea typeface="ＭＳ Ｐゴシック" pitchFamily="34" charset="-128"/>
                  </a:rPr>
                  <a:t>Amenazas</a:t>
                </a:r>
              </a:p>
            </p:txBody>
          </p:sp>
          <p:sp>
            <p:nvSpPr>
              <p:cNvPr id="28" name="23 Rectángulo redondeado">
                <a:extLst>
                  <a:ext uri="{FF2B5EF4-FFF2-40B4-BE49-F238E27FC236}">
                    <a16:creationId xmlns:a16="http://schemas.microsoft.com/office/drawing/2014/main" id="{C6CA3870-6DB0-1244-A54D-23CB3F9AD2D2}"/>
                  </a:ext>
                </a:extLst>
              </p:cNvPr>
              <p:cNvSpPr/>
              <p:nvPr/>
            </p:nvSpPr>
            <p:spPr bwMode="gray">
              <a:xfrm>
                <a:off x="4811242" y="2017932"/>
                <a:ext cx="1038431" cy="280512"/>
              </a:xfrm>
              <a:prstGeom prst="rect">
                <a:avLst/>
              </a:prstGeom>
              <a:noFill/>
              <a:ln w="63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fontAlgn="base" hangingPunct="0">
                  <a:spcBef>
                    <a:spcPct val="0"/>
                  </a:spcBef>
                  <a:spcAft>
                    <a:spcPct val="0"/>
                  </a:spcAft>
                </a:pPr>
                <a:r>
                  <a:rPr lang="es-ES" sz="1400" dirty="0" err="1">
                    <a:latin typeface="+mj-lt"/>
                    <a:ea typeface="ＭＳ Ｐゴシック" pitchFamily="34" charset="-128"/>
                  </a:rPr>
                  <a:t>APIs</a:t>
                </a:r>
                <a:endParaRPr lang="es-ES" sz="1400" dirty="0">
                  <a:latin typeface="+mj-lt"/>
                  <a:ea typeface="ＭＳ Ｐゴシック" pitchFamily="34" charset="-128"/>
                </a:endParaRPr>
              </a:p>
            </p:txBody>
          </p:sp>
          <p:sp>
            <p:nvSpPr>
              <p:cNvPr id="29" name="25 Rectángulo redondeado">
                <a:extLst>
                  <a:ext uri="{FF2B5EF4-FFF2-40B4-BE49-F238E27FC236}">
                    <a16:creationId xmlns:a16="http://schemas.microsoft.com/office/drawing/2014/main" id="{00AA52F4-F8A0-E74C-ADD9-4C81770D0B6F}"/>
                  </a:ext>
                </a:extLst>
              </p:cNvPr>
              <p:cNvSpPr/>
              <p:nvPr/>
            </p:nvSpPr>
            <p:spPr bwMode="gray">
              <a:xfrm>
                <a:off x="4634250" y="3459615"/>
                <a:ext cx="1392415" cy="280512"/>
              </a:xfrm>
              <a:prstGeom prst="rect">
                <a:avLst/>
              </a:prstGeom>
              <a:noFill/>
              <a:ln w="6350" cap="flat" cmpd="sng" algn="ctr">
                <a:noFill/>
                <a:prstDash val="solid"/>
                <a:round/>
                <a:headEnd type="none" w="med" len="med"/>
                <a:tailEnd type="none" w="med" len="med"/>
              </a:ln>
              <a:effectLst/>
            </p:spPr>
            <p:txBody>
              <a:bodyPr vert="horz" wrap="square" lIns="155919" tIns="35981" rIns="71963" bIns="35981" numCol="1" rtlCol="0" anchor="ctr" anchorCtr="0" compatLnSpc="1">
                <a:prstTxWarp prst="textNoShape">
                  <a:avLst/>
                </a:prstTxWarp>
              </a:bodyPr>
              <a:lstStyle/>
              <a:p>
                <a:pPr algn="ctr" defTabSz="913897" eaLnBrk="0" fontAlgn="base" hangingPunct="0">
                  <a:spcBef>
                    <a:spcPct val="0"/>
                  </a:spcBef>
                  <a:spcAft>
                    <a:spcPct val="0"/>
                  </a:spcAft>
                </a:pPr>
                <a:r>
                  <a:rPr lang="es-ES" sz="1600" dirty="0">
                    <a:latin typeface="+mj-lt"/>
                    <a:ea typeface="ＭＳ Ｐゴシック" pitchFamily="34" charset="-128"/>
                  </a:rPr>
                  <a:t>Oportunidades</a:t>
                </a:r>
              </a:p>
            </p:txBody>
          </p:sp>
          <p:sp>
            <p:nvSpPr>
              <p:cNvPr id="30" name="24 Rectángulo redondeado">
                <a:extLst>
                  <a:ext uri="{FF2B5EF4-FFF2-40B4-BE49-F238E27FC236}">
                    <a16:creationId xmlns:a16="http://schemas.microsoft.com/office/drawing/2014/main" id="{C0E81FDA-88D1-3A4A-974A-E31B54CF07AC}"/>
                  </a:ext>
                </a:extLst>
              </p:cNvPr>
              <p:cNvSpPr/>
              <p:nvPr/>
            </p:nvSpPr>
            <p:spPr bwMode="gray">
              <a:xfrm>
                <a:off x="3283683" y="3459612"/>
                <a:ext cx="1038429" cy="280512"/>
              </a:xfrm>
              <a:prstGeom prst="rect">
                <a:avLst/>
              </a:prstGeom>
              <a:noFill/>
              <a:ln w="6350" cap="flat" cmpd="sng" algn="ctr">
                <a:noFill/>
                <a:prstDash val="solid"/>
                <a:round/>
                <a:headEnd type="none" w="med" len="med"/>
                <a:tailEnd type="none" w="med" len="med"/>
              </a:ln>
              <a:effectLst/>
            </p:spPr>
            <p:txBody>
              <a:bodyPr vert="horz" wrap="square" lIns="155919" tIns="35981" rIns="71963" bIns="35981" numCol="1" rtlCol="0" anchor="ctr" anchorCtr="0" compatLnSpc="1">
                <a:prstTxWarp prst="textNoShape">
                  <a:avLst/>
                </a:prstTxWarp>
              </a:bodyPr>
              <a:lstStyle/>
              <a:p>
                <a:pPr algn="ctr" eaLnBrk="0" fontAlgn="base" hangingPunct="0">
                  <a:spcBef>
                    <a:spcPct val="0"/>
                  </a:spcBef>
                  <a:spcAft>
                    <a:spcPct val="0"/>
                  </a:spcAft>
                </a:pPr>
                <a:r>
                  <a:rPr lang="es-ES" sz="1600" dirty="0">
                    <a:latin typeface="+mj-lt"/>
                    <a:ea typeface="ＭＳ Ｐゴシック" pitchFamily="34" charset="-128"/>
                  </a:rPr>
                  <a:t>Amenazas</a:t>
                </a:r>
              </a:p>
            </p:txBody>
          </p:sp>
          <p:sp>
            <p:nvSpPr>
              <p:cNvPr id="31" name="Forma libre 29">
                <a:extLst>
                  <a:ext uri="{FF2B5EF4-FFF2-40B4-BE49-F238E27FC236}">
                    <a16:creationId xmlns:a16="http://schemas.microsoft.com/office/drawing/2014/main" id="{454EBC4F-9E7C-5C48-A746-6E6E3EDD0293}"/>
                  </a:ext>
                </a:extLst>
              </p:cNvPr>
              <p:cNvSpPr/>
              <p:nvPr/>
            </p:nvSpPr>
            <p:spPr>
              <a:xfrm rot="5400000">
                <a:off x="4027647" y="2068582"/>
                <a:ext cx="1079441" cy="3057882"/>
              </a:xfrm>
              <a:custGeom>
                <a:avLst/>
                <a:gdLst>
                  <a:gd name="connsiteX0" fmla="*/ 0 w 1080000"/>
                  <a:gd name="connsiteY0" fmla="*/ 1728504 h 3059475"/>
                  <a:gd name="connsiteX1" fmla="*/ 0 w 1080000"/>
                  <a:gd name="connsiteY1" fmla="*/ 1565104 h 3059475"/>
                  <a:gd name="connsiteX2" fmla="*/ 0 w 1080000"/>
                  <a:gd name="connsiteY2" fmla="*/ 1494371 h 3059475"/>
                  <a:gd name="connsiteX3" fmla="*/ 0 w 1080000"/>
                  <a:gd name="connsiteY3" fmla="*/ 0 h 3059475"/>
                  <a:gd name="connsiteX4" fmla="*/ 1080000 w 1080000"/>
                  <a:gd name="connsiteY4" fmla="*/ 0 h 3059475"/>
                  <a:gd name="connsiteX5" fmla="*/ 1080000 w 1080000"/>
                  <a:gd name="connsiteY5" fmla="*/ 1494371 h 3059475"/>
                  <a:gd name="connsiteX6" fmla="*/ 1080000 w 1080000"/>
                  <a:gd name="connsiteY6" fmla="*/ 1565104 h 3059475"/>
                  <a:gd name="connsiteX7" fmla="*/ 1080000 w 1080000"/>
                  <a:gd name="connsiteY7" fmla="*/ 1728504 h 3059475"/>
                  <a:gd name="connsiteX8" fmla="*/ 0 w 1080000"/>
                  <a:gd name="connsiteY8" fmla="*/ 3059475 h 3059475"/>
                  <a:gd name="connsiteX9" fmla="*/ 0 w 1080000"/>
                  <a:gd name="connsiteY9" fmla="*/ 2860708 h 3059475"/>
                  <a:gd name="connsiteX10" fmla="*/ 1080000 w 1080000"/>
                  <a:gd name="connsiteY10" fmla="*/ 2860708 h 3059475"/>
                  <a:gd name="connsiteX11" fmla="*/ 1080000 w 1080000"/>
                  <a:gd name="connsiteY11" fmla="*/ 3059475 h 305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0000" h="3059475">
                    <a:moveTo>
                      <a:pt x="0" y="1728504"/>
                    </a:moveTo>
                    <a:lnTo>
                      <a:pt x="0" y="1565104"/>
                    </a:lnTo>
                    <a:lnTo>
                      <a:pt x="0" y="1494371"/>
                    </a:lnTo>
                    <a:lnTo>
                      <a:pt x="0" y="0"/>
                    </a:lnTo>
                    <a:lnTo>
                      <a:pt x="1080000" y="0"/>
                    </a:lnTo>
                    <a:lnTo>
                      <a:pt x="1080000" y="1494371"/>
                    </a:lnTo>
                    <a:lnTo>
                      <a:pt x="1080000" y="1565104"/>
                    </a:lnTo>
                    <a:lnTo>
                      <a:pt x="1080000" y="1728504"/>
                    </a:lnTo>
                    <a:close/>
                    <a:moveTo>
                      <a:pt x="0" y="3059475"/>
                    </a:moveTo>
                    <a:lnTo>
                      <a:pt x="0" y="2860708"/>
                    </a:lnTo>
                    <a:lnTo>
                      <a:pt x="1080000" y="2860708"/>
                    </a:lnTo>
                    <a:lnTo>
                      <a:pt x="1080000" y="3059475"/>
                    </a:lnTo>
                    <a:close/>
                  </a:path>
                </a:pathLst>
              </a:cu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975" tIns="47975" rIns="47975" bIns="47975" numCol="1" spcCol="0" rtlCol="0" fromWordArt="0" anchor="ctr" anchorCtr="0" forceAA="0" compatLnSpc="1">
                <a:prstTxWarp prst="textNoShape">
                  <a:avLst/>
                </a:prstTxWarp>
                <a:noAutofit/>
              </a:bodyPr>
              <a:lstStyle/>
              <a:p>
                <a:pPr algn="ctr"/>
                <a:endParaRPr lang="es-ES" sz="1333" dirty="0">
                  <a:solidFill>
                    <a:schemeClr val="tx1"/>
                  </a:solidFill>
                </a:endParaRPr>
              </a:p>
            </p:txBody>
          </p:sp>
          <p:sp>
            <p:nvSpPr>
              <p:cNvPr id="32" name="Forma libre 30">
                <a:extLst>
                  <a:ext uri="{FF2B5EF4-FFF2-40B4-BE49-F238E27FC236}">
                    <a16:creationId xmlns:a16="http://schemas.microsoft.com/office/drawing/2014/main" id="{7095A265-5EBD-1F4C-A4B4-0825FC27F3A0}"/>
                  </a:ext>
                </a:extLst>
              </p:cNvPr>
              <p:cNvSpPr/>
              <p:nvPr/>
            </p:nvSpPr>
            <p:spPr>
              <a:xfrm>
                <a:off x="3237092" y="1429305"/>
                <a:ext cx="1131614" cy="2860606"/>
              </a:xfrm>
              <a:custGeom>
                <a:avLst/>
                <a:gdLst>
                  <a:gd name="connsiteX0" fmla="*/ 0 w 1132204"/>
                  <a:gd name="connsiteY0" fmla="*/ 0 h 2862090"/>
                  <a:gd name="connsiteX1" fmla="*/ 1132204 w 1132204"/>
                  <a:gd name="connsiteY1" fmla="*/ 0 h 2862090"/>
                  <a:gd name="connsiteX2" fmla="*/ 1132204 w 1132204"/>
                  <a:gd name="connsiteY2" fmla="*/ 1381699 h 2862090"/>
                  <a:gd name="connsiteX3" fmla="*/ 1132204 w 1132204"/>
                  <a:gd name="connsiteY3" fmla="*/ 2862090 h 2862090"/>
                  <a:gd name="connsiteX4" fmla="*/ 0 w 1132204"/>
                  <a:gd name="connsiteY4" fmla="*/ 2862090 h 2862090"/>
                  <a:gd name="connsiteX5" fmla="*/ 0 w 1132204"/>
                  <a:gd name="connsiteY5" fmla="*/ 1381699 h 286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2204" h="2862090">
                    <a:moveTo>
                      <a:pt x="0" y="0"/>
                    </a:moveTo>
                    <a:lnTo>
                      <a:pt x="1132204" y="0"/>
                    </a:lnTo>
                    <a:lnTo>
                      <a:pt x="1132204" y="1381699"/>
                    </a:lnTo>
                    <a:lnTo>
                      <a:pt x="1132204" y="2862090"/>
                    </a:lnTo>
                    <a:lnTo>
                      <a:pt x="0" y="2862090"/>
                    </a:lnTo>
                    <a:lnTo>
                      <a:pt x="0" y="1381699"/>
                    </a:lnTo>
                    <a:close/>
                  </a:path>
                </a:pathLst>
              </a:cu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975" tIns="47975" rIns="47975" bIns="47975" numCol="1" spcCol="0" rtlCol="0" fromWordArt="0" anchor="ctr" anchorCtr="0" forceAA="0" compatLnSpc="1">
                <a:prstTxWarp prst="textNoShape">
                  <a:avLst/>
                </a:prstTxWarp>
                <a:noAutofit/>
              </a:bodyPr>
              <a:lstStyle/>
              <a:p>
                <a:pPr algn="ctr"/>
                <a:endParaRPr lang="es-ES" sz="1333" dirty="0">
                  <a:solidFill>
                    <a:schemeClr val="tx1"/>
                  </a:solidFill>
                </a:endParaRPr>
              </a:p>
            </p:txBody>
          </p:sp>
          <p:sp>
            <p:nvSpPr>
              <p:cNvPr id="33" name="Forma libre 31">
                <a:extLst>
                  <a:ext uri="{FF2B5EF4-FFF2-40B4-BE49-F238E27FC236}">
                    <a16:creationId xmlns:a16="http://schemas.microsoft.com/office/drawing/2014/main" id="{100D2EA4-4F21-C545-9E08-5CFA47FB224B}"/>
                  </a:ext>
                </a:extLst>
              </p:cNvPr>
              <p:cNvSpPr/>
              <p:nvPr/>
            </p:nvSpPr>
            <p:spPr>
              <a:xfrm rot="5400000">
                <a:off x="3344826" y="1309713"/>
                <a:ext cx="1079442" cy="1692243"/>
              </a:xfrm>
              <a:custGeom>
                <a:avLst/>
                <a:gdLst>
                  <a:gd name="connsiteX0" fmla="*/ 0 w 1080002"/>
                  <a:gd name="connsiteY0" fmla="*/ 3059476 h 3059476"/>
                  <a:gd name="connsiteX1" fmla="*/ 0 w 1080002"/>
                  <a:gd name="connsiteY1" fmla="*/ 1494371 h 3059476"/>
                  <a:gd name="connsiteX2" fmla="*/ 2 w 1080002"/>
                  <a:gd name="connsiteY2" fmla="*/ 1494371 h 3059476"/>
                  <a:gd name="connsiteX3" fmla="*/ 2 w 1080002"/>
                  <a:gd name="connsiteY3" fmla="*/ 0 h 3059476"/>
                  <a:gd name="connsiteX4" fmla="*/ 1080002 w 1080002"/>
                  <a:gd name="connsiteY4" fmla="*/ 0 h 3059476"/>
                  <a:gd name="connsiteX5" fmla="*/ 1080002 w 1080002"/>
                  <a:gd name="connsiteY5" fmla="*/ 1565104 h 3059476"/>
                  <a:gd name="connsiteX6" fmla="*/ 1080001 w 1080002"/>
                  <a:gd name="connsiteY6" fmla="*/ 1565104 h 3059476"/>
                  <a:gd name="connsiteX7" fmla="*/ 1080000 w 1080002"/>
                  <a:gd name="connsiteY7" fmla="*/ 3059476 h 305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2" h="3059476">
                    <a:moveTo>
                      <a:pt x="0" y="3059476"/>
                    </a:moveTo>
                    <a:lnTo>
                      <a:pt x="0" y="1494371"/>
                    </a:lnTo>
                    <a:lnTo>
                      <a:pt x="2" y="1494371"/>
                    </a:lnTo>
                    <a:lnTo>
                      <a:pt x="2" y="0"/>
                    </a:lnTo>
                    <a:lnTo>
                      <a:pt x="1080002" y="0"/>
                    </a:lnTo>
                    <a:lnTo>
                      <a:pt x="1080002" y="1565104"/>
                    </a:lnTo>
                    <a:lnTo>
                      <a:pt x="1080001" y="1565104"/>
                    </a:lnTo>
                    <a:lnTo>
                      <a:pt x="1080000" y="3059476"/>
                    </a:lnTo>
                    <a:close/>
                  </a:path>
                </a:pathLst>
              </a:cu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975" tIns="47975" rIns="47975" bIns="47975" numCol="1" spcCol="0" rtlCol="0" fromWordArt="0" anchor="ctr" anchorCtr="0" forceAA="0" compatLnSpc="1">
                <a:prstTxWarp prst="textNoShape">
                  <a:avLst/>
                </a:prstTxWarp>
                <a:noAutofit/>
              </a:bodyPr>
              <a:lstStyle/>
              <a:p>
                <a:pPr algn="ctr"/>
                <a:endParaRPr lang="es-ES" sz="1333" dirty="0">
                  <a:solidFill>
                    <a:schemeClr val="tx1"/>
                  </a:solidFill>
                </a:endParaRPr>
              </a:p>
            </p:txBody>
          </p:sp>
          <p:cxnSp>
            <p:nvCxnSpPr>
              <p:cNvPr id="34" name="Conector recto 32">
                <a:extLst>
                  <a:ext uri="{FF2B5EF4-FFF2-40B4-BE49-F238E27FC236}">
                    <a16:creationId xmlns:a16="http://schemas.microsoft.com/office/drawing/2014/main" id="{AF4C5993-7D38-9945-9A8F-99C8BB1D4F1C}"/>
                  </a:ext>
                </a:extLst>
              </p:cNvPr>
              <p:cNvCxnSpPr>
                <a:cxnSpLocks/>
                <a:stCxn id="33" idx="0"/>
                <a:endCxn id="33" idx="7"/>
              </p:cNvCxnSpPr>
              <p:nvPr/>
            </p:nvCxnSpPr>
            <p:spPr>
              <a:xfrm>
                <a:off x="3038427" y="1616111"/>
                <a:ext cx="0" cy="1079441"/>
              </a:xfrm>
              <a:prstGeom prst="line">
                <a:avLst/>
              </a:prstGeom>
              <a:grpFill/>
              <a:ln w="9525">
                <a:noFill/>
              </a:ln>
            </p:spPr>
            <p:style>
              <a:lnRef idx="2">
                <a:schemeClr val="accent1">
                  <a:shade val="50000"/>
                </a:schemeClr>
              </a:lnRef>
              <a:fillRef idx="1">
                <a:schemeClr val="accent1"/>
              </a:fillRef>
              <a:effectRef idx="0">
                <a:schemeClr val="accent1"/>
              </a:effectRef>
              <a:fontRef idx="minor">
                <a:schemeClr val="lt1"/>
              </a:fontRef>
            </p:style>
          </p:cxnSp>
          <p:grpSp>
            <p:nvGrpSpPr>
              <p:cNvPr id="35" name="Grupo 33">
                <a:extLst>
                  <a:ext uri="{FF2B5EF4-FFF2-40B4-BE49-F238E27FC236}">
                    <a16:creationId xmlns:a16="http://schemas.microsoft.com/office/drawing/2014/main" id="{D7A7DE1F-0100-C34A-A0C9-70E78B5B53B5}"/>
                  </a:ext>
                </a:extLst>
              </p:cNvPr>
              <p:cNvGrpSpPr/>
              <p:nvPr/>
            </p:nvGrpSpPr>
            <p:grpSpPr>
              <a:xfrm>
                <a:off x="3038422" y="1616123"/>
                <a:ext cx="1692243" cy="1079439"/>
                <a:chOff x="3037624" y="1615607"/>
                <a:chExt cx="1693132" cy="1080000"/>
              </a:xfrm>
            </p:grpSpPr>
            <p:cxnSp>
              <p:nvCxnSpPr>
                <p:cNvPr id="39" name="Conector recto 40">
                  <a:extLst>
                    <a:ext uri="{FF2B5EF4-FFF2-40B4-BE49-F238E27FC236}">
                      <a16:creationId xmlns:a16="http://schemas.microsoft.com/office/drawing/2014/main" id="{BE782B49-9F8D-9E4F-8034-08B0C2FF4952}"/>
                    </a:ext>
                  </a:extLst>
                </p:cNvPr>
                <p:cNvCxnSpPr>
                  <a:cxnSpLocks/>
                  <a:stCxn id="33" idx="0"/>
                  <a:endCxn id="33" idx="3"/>
                </p:cNvCxnSpPr>
                <p:nvPr/>
              </p:nvCxnSpPr>
              <p:spPr>
                <a:xfrm>
                  <a:off x="3037626" y="1615608"/>
                  <a:ext cx="1693124" cy="2"/>
                </a:xfrm>
                <a:prstGeom prst="line">
                  <a:avLst/>
                </a:prstGeom>
                <a:ln w="25400" cap="sq">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Conector recto 42">
                  <a:extLst>
                    <a:ext uri="{FF2B5EF4-FFF2-40B4-BE49-F238E27FC236}">
                      <a16:creationId xmlns:a16="http://schemas.microsoft.com/office/drawing/2014/main" id="{034B1DF0-1169-7B4C-B652-258F0A07ED1E}"/>
                    </a:ext>
                  </a:extLst>
                </p:cNvPr>
                <p:cNvCxnSpPr>
                  <a:cxnSpLocks/>
                  <a:endCxn id="33" idx="4"/>
                </p:cNvCxnSpPr>
                <p:nvPr/>
              </p:nvCxnSpPr>
              <p:spPr>
                <a:xfrm>
                  <a:off x="3037624" y="2695602"/>
                  <a:ext cx="1693132" cy="2"/>
                </a:xfrm>
                <a:prstGeom prst="line">
                  <a:avLst/>
                </a:prstGeom>
                <a:ln w="25400" cap="sq">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Conector recto 43">
                  <a:extLst>
                    <a:ext uri="{FF2B5EF4-FFF2-40B4-BE49-F238E27FC236}">
                      <a16:creationId xmlns:a16="http://schemas.microsoft.com/office/drawing/2014/main" id="{8373C667-80AF-3C45-B0D0-6027A024EECB}"/>
                    </a:ext>
                  </a:extLst>
                </p:cNvPr>
                <p:cNvCxnSpPr/>
                <p:nvPr/>
              </p:nvCxnSpPr>
              <p:spPr>
                <a:xfrm>
                  <a:off x="3037626" y="1615607"/>
                  <a:ext cx="0" cy="1080000"/>
                </a:xfrm>
                <a:prstGeom prst="line">
                  <a:avLst/>
                </a:prstGeom>
                <a:ln w="25400" cap="sq">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6" name="22 Rectángulo redondeado">
                <a:extLst>
                  <a:ext uri="{FF2B5EF4-FFF2-40B4-BE49-F238E27FC236}">
                    <a16:creationId xmlns:a16="http://schemas.microsoft.com/office/drawing/2014/main" id="{C6EFA212-0835-E540-B853-CCC0DA811B28}"/>
                  </a:ext>
                </a:extLst>
              </p:cNvPr>
              <p:cNvSpPr/>
              <p:nvPr/>
            </p:nvSpPr>
            <p:spPr bwMode="gray">
              <a:xfrm>
                <a:off x="3182314" y="2015558"/>
                <a:ext cx="1248795" cy="280512"/>
              </a:xfrm>
              <a:prstGeom prst="rect">
                <a:avLst/>
              </a:prstGeom>
              <a:noFill/>
              <a:ln w="63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fontAlgn="base" hangingPunct="0">
                  <a:spcBef>
                    <a:spcPct val="0"/>
                  </a:spcBef>
                  <a:spcAft>
                    <a:spcPct val="0"/>
                  </a:spcAft>
                </a:pPr>
                <a:r>
                  <a:rPr lang="es-ES" sz="1400" dirty="0">
                    <a:latin typeface="+mj-lt"/>
                    <a:ea typeface="ＭＳ Ｐゴシック" pitchFamily="34" charset="-128"/>
                  </a:rPr>
                  <a:t>Contenedores</a:t>
                </a:r>
              </a:p>
            </p:txBody>
          </p:sp>
          <p:sp>
            <p:nvSpPr>
              <p:cNvPr id="37" name="25 Rectángulo redondeado">
                <a:extLst>
                  <a:ext uri="{FF2B5EF4-FFF2-40B4-BE49-F238E27FC236}">
                    <a16:creationId xmlns:a16="http://schemas.microsoft.com/office/drawing/2014/main" id="{C8AD4DDD-CE96-CC4F-841A-47A40FD37BE6}"/>
                  </a:ext>
                </a:extLst>
              </p:cNvPr>
              <p:cNvSpPr/>
              <p:nvPr/>
            </p:nvSpPr>
            <p:spPr bwMode="gray">
              <a:xfrm>
                <a:off x="4579618" y="3457254"/>
                <a:ext cx="1392416" cy="280512"/>
              </a:xfrm>
              <a:prstGeom prst="rect">
                <a:avLst/>
              </a:prstGeom>
              <a:noFill/>
              <a:ln w="63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3897" eaLnBrk="0" fontAlgn="base" hangingPunct="0">
                  <a:spcBef>
                    <a:spcPct val="0"/>
                  </a:spcBef>
                  <a:spcAft>
                    <a:spcPct val="0"/>
                  </a:spcAft>
                </a:pPr>
                <a:r>
                  <a:rPr lang="es-ES" sz="1400" dirty="0">
                    <a:latin typeface="+mj-lt"/>
                    <a:ea typeface="ＭＳ Ｐゴシック" pitchFamily="34" charset="-128"/>
                  </a:rPr>
                  <a:t>Infraestructura Cloud Escalable</a:t>
                </a:r>
              </a:p>
            </p:txBody>
          </p:sp>
          <p:sp>
            <p:nvSpPr>
              <p:cNvPr id="38" name="24 Rectángulo redondeado">
                <a:extLst>
                  <a:ext uri="{FF2B5EF4-FFF2-40B4-BE49-F238E27FC236}">
                    <a16:creationId xmlns:a16="http://schemas.microsoft.com/office/drawing/2014/main" id="{7429976E-BAE6-0341-A88C-E0F1B7E1DB99}"/>
                  </a:ext>
                </a:extLst>
              </p:cNvPr>
              <p:cNvSpPr/>
              <p:nvPr/>
            </p:nvSpPr>
            <p:spPr bwMode="gray">
              <a:xfrm>
                <a:off x="3274563" y="3457250"/>
                <a:ext cx="1038429" cy="280512"/>
              </a:xfrm>
              <a:prstGeom prst="rect">
                <a:avLst/>
              </a:prstGeom>
              <a:noFill/>
              <a:ln w="63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fontAlgn="base" hangingPunct="0">
                  <a:spcBef>
                    <a:spcPct val="0"/>
                  </a:spcBef>
                  <a:spcAft>
                    <a:spcPct val="0"/>
                  </a:spcAft>
                </a:pPr>
                <a:r>
                  <a:rPr lang="es-ES" sz="1400" dirty="0" err="1">
                    <a:latin typeface="+mj-lt"/>
                    <a:ea typeface="ＭＳ Ｐゴシック" pitchFamily="34" charset="-128"/>
                  </a:rPr>
                  <a:t>DevOps</a:t>
                </a:r>
                <a:endParaRPr lang="es-ES" sz="1400" dirty="0">
                  <a:latin typeface="+mj-lt"/>
                  <a:ea typeface="ＭＳ Ｐゴシック" pitchFamily="34" charset="-128"/>
                </a:endParaRPr>
              </a:p>
            </p:txBody>
          </p:sp>
        </p:grpSp>
      </p:grpSp>
      <p:sp>
        <p:nvSpPr>
          <p:cNvPr id="42" name="65 CuadroTexto">
            <a:extLst>
              <a:ext uri="{FF2B5EF4-FFF2-40B4-BE49-F238E27FC236}">
                <a16:creationId xmlns:a16="http://schemas.microsoft.com/office/drawing/2014/main" id="{74B3169D-7E39-5B4C-A5FA-AEB9E4AE86C7}"/>
              </a:ext>
            </a:extLst>
          </p:cNvPr>
          <p:cNvSpPr txBox="1"/>
          <p:nvPr/>
        </p:nvSpPr>
        <p:spPr>
          <a:xfrm>
            <a:off x="2920642" y="1584753"/>
            <a:ext cx="8934809" cy="764127"/>
          </a:xfrm>
          <a:prstGeom prst="rect">
            <a:avLst/>
          </a:prstGeom>
          <a:noFill/>
          <a:ln>
            <a:noFill/>
          </a:ln>
        </p:spPr>
        <p:style>
          <a:lnRef idx="2">
            <a:schemeClr val="dk1"/>
          </a:lnRef>
          <a:fillRef idx="1">
            <a:schemeClr val="lt1"/>
          </a:fillRef>
          <a:effectRef idx="0">
            <a:schemeClr val="dk1"/>
          </a:effectRef>
          <a:fontRef idx="minor">
            <a:schemeClr val="dk1"/>
          </a:fontRef>
        </p:style>
        <p:txBody>
          <a:bodyPr vert="horz" wrap="square" lIns="0" tIns="0" rIns="0" bIns="0" rtlCol="0" anchor="t">
            <a:noAutofit/>
          </a:bodyPr>
          <a:lstStyle>
            <a:defPPr>
              <a:defRPr lang="es-ES"/>
            </a:defPPr>
            <a:lvl1pPr marL="177800" indent="-177800">
              <a:buFont typeface="Arial" panose="020B0604020202020204" pitchFamily="34" charset="0"/>
              <a:buChar char="•"/>
              <a:defRPr sz="1200"/>
            </a:lvl1pPr>
          </a:lstStyle>
          <a:p>
            <a:pPr marL="0" indent="0" algn="just">
              <a:spcBef>
                <a:spcPts val="800"/>
              </a:spcBef>
              <a:buSzPct val="100000"/>
              <a:buNone/>
            </a:pPr>
            <a:r>
              <a:rPr lang="es-ES" sz="1600" dirty="0">
                <a:solidFill>
                  <a:schemeClr val="tx1"/>
                </a:solidFill>
                <a:latin typeface="+mj-lt"/>
              </a:rPr>
              <a:t>Los </a:t>
            </a:r>
            <a:r>
              <a:rPr lang="es-ES" sz="1600" b="1" dirty="0" err="1">
                <a:solidFill>
                  <a:schemeClr val="tx1"/>
                </a:solidFill>
                <a:latin typeface="+mj-lt"/>
              </a:rPr>
              <a:t>microservicios</a:t>
            </a:r>
            <a:r>
              <a:rPr lang="es-ES" sz="1600" dirty="0">
                <a:solidFill>
                  <a:schemeClr val="tx1"/>
                </a:solidFill>
                <a:latin typeface="+mj-lt"/>
              </a:rPr>
              <a:t> habilitan la generación de soluciones de negocio en forma de “suite” de pequeños servicios, cada uno ejecutando su propio proceso de manera autónoma pero en coordinación con los demás mediante mecanismos muy ligeros de comunicación y de gobierno</a:t>
            </a:r>
          </a:p>
        </p:txBody>
      </p:sp>
      <p:pic>
        <p:nvPicPr>
          <p:cNvPr id="243716" name="Picture 4" descr="Technique, development, software, microservices, programming icon">
            <a:extLst>
              <a:ext uri="{FF2B5EF4-FFF2-40B4-BE49-F238E27FC236}">
                <a16:creationId xmlns:a16="http://schemas.microsoft.com/office/drawing/2014/main" id="{2E6F91B6-3180-BF41-935B-8B0B7D6B74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454" y="2831718"/>
            <a:ext cx="1869337" cy="1869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489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6000" y="649095"/>
            <a:ext cx="11519451" cy="475649"/>
          </a:xfrm>
        </p:spPr>
        <p:txBody>
          <a:bodyPr/>
          <a:lstStyle/>
          <a:p>
            <a:r>
              <a:rPr lang="es-ES" sz="2667" dirty="0"/>
              <a:t>Evolución de las Arquitecturas</a:t>
            </a:r>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sp>
        <p:nvSpPr>
          <p:cNvPr id="15" name="CuadroTexto 222">
            <a:extLst>
              <a:ext uri="{FF2B5EF4-FFF2-40B4-BE49-F238E27FC236}">
                <a16:creationId xmlns:a16="http://schemas.microsoft.com/office/drawing/2014/main" id="{9929A568-9B98-6240-85E3-270DDF61474A}"/>
              </a:ext>
            </a:extLst>
          </p:cNvPr>
          <p:cNvSpPr txBox="1"/>
          <p:nvPr/>
        </p:nvSpPr>
        <p:spPr>
          <a:xfrm>
            <a:off x="2855640" y="1662870"/>
            <a:ext cx="8208912" cy="1922313"/>
          </a:xfrm>
          <a:prstGeom prst="rect">
            <a:avLst/>
          </a:prstGeom>
          <a:ln>
            <a:noFill/>
          </a:ln>
        </p:spPr>
        <p:txBody>
          <a:bodyPr vert="horz" wrap="square" lIns="91440" tIns="45720" rIns="91440" bIns="45720" rtlCol="0" anchor="t">
            <a:noAutofit/>
          </a:bodyPr>
          <a:lstStyle/>
          <a:p>
            <a:pPr algn="just">
              <a:defRPr/>
            </a:pPr>
            <a:r>
              <a:rPr lang="es-ES" sz="1600" b="1" dirty="0" err="1">
                <a:latin typeface="+mj-lt"/>
              </a:rPr>
              <a:t>Netflix</a:t>
            </a:r>
            <a:r>
              <a:rPr lang="es-ES" sz="1600" dirty="0">
                <a:latin typeface="+mj-lt"/>
              </a:rPr>
              <a:t> </a:t>
            </a:r>
            <a:r>
              <a:rPr lang="es-ES" sz="1600" dirty="0" smtClean="0">
                <a:latin typeface="+mj-lt"/>
              </a:rPr>
              <a:t>fue </a:t>
            </a:r>
            <a:r>
              <a:rPr lang="es-ES" sz="1600" dirty="0">
                <a:latin typeface="+mj-lt"/>
              </a:rPr>
              <a:t>una de las primeras compañías en adoptar </a:t>
            </a:r>
            <a:r>
              <a:rPr lang="es-ES" sz="1600" b="1" dirty="0" err="1">
                <a:latin typeface="+mj-lt"/>
              </a:rPr>
              <a:t>microservicios</a:t>
            </a:r>
            <a:r>
              <a:rPr lang="es-ES" sz="1600" dirty="0">
                <a:latin typeface="+mj-lt"/>
              </a:rPr>
              <a:t>. Para mantenerse al día con su tasa de crecimiento, </a:t>
            </a:r>
            <a:r>
              <a:rPr lang="es-ES" sz="1600" dirty="0" err="1">
                <a:latin typeface="+mj-lt"/>
              </a:rPr>
              <a:t>Netflix</a:t>
            </a:r>
            <a:r>
              <a:rPr lang="es-ES" sz="1600" dirty="0">
                <a:latin typeface="+mj-lt"/>
              </a:rPr>
              <a:t> tomó la decisión de pasar del centro de datos monolítico a una arquitectura de </a:t>
            </a:r>
            <a:r>
              <a:rPr lang="es-ES" sz="1600" dirty="0" err="1">
                <a:latin typeface="+mj-lt"/>
              </a:rPr>
              <a:t>microservicios</a:t>
            </a:r>
            <a:r>
              <a:rPr lang="es-ES" sz="1600" dirty="0">
                <a:latin typeface="+mj-lt"/>
              </a:rPr>
              <a:t> basada en la nube para lograr alta disponibilidad, escalabilidad y velocidad. </a:t>
            </a:r>
          </a:p>
          <a:p>
            <a:pPr algn="just">
              <a:defRPr/>
            </a:pPr>
            <a:endParaRPr lang="es-ES" sz="1600" dirty="0"/>
          </a:p>
          <a:p>
            <a:pPr algn="just">
              <a:defRPr/>
            </a:pPr>
            <a:r>
              <a:rPr lang="es-ES" sz="1600" dirty="0"/>
              <a:t>Basado en su éxito, </a:t>
            </a:r>
            <a:r>
              <a:rPr lang="es-ES" sz="1600" b="1" dirty="0" err="1"/>
              <a:t>Netflix</a:t>
            </a:r>
            <a:r>
              <a:rPr lang="es-ES" sz="1600" dirty="0"/>
              <a:t> creó una serie de herramientas y tecnologías que impulsaron su arquitectura de </a:t>
            </a:r>
            <a:r>
              <a:rPr lang="es-ES" sz="1600" dirty="0" err="1"/>
              <a:t>microservicios</a:t>
            </a:r>
            <a:r>
              <a:rPr lang="es-ES" sz="1600" dirty="0"/>
              <a:t>.</a:t>
            </a:r>
            <a:endParaRPr lang="es-ES" sz="1600" dirty="0">
              <a:solidFill>
                <a:srgbClr val="000000"/>
              </a:solidFill>
            </a:endParaRPr>
          </a:p>
        </p:txBody>
      </p:sp>
      <p:sp>
        <p:nvSpPr>
          <p:cNvPr id="27" name="CuadroTexto 222">
            <a:extLst>
              <a:ext uri="{FF2B5EF4-FFF2-40B4-BE49-F238E27FC236}">
                <a16:creationId xmlns:a16="http://schemas.microsoft.com/office/drawing/2014/main" id="{2B92D797-BE96-C245-84AD-0449FD9C812B}"/>
              </a:ext>
            </a:extLst>
          </p:cNvPr>
          <p:cNvSpPr txBox="1"/>
          <p:nvPr/>
        </p:nvSpPr>
        <p:spPr>
          <a:xfrm>
            <a:off x="2855640" y="3752242"/>
            <a:ext cx="4392488" cy="2845110"/>
          </a:xfrm>
          <a:prstGeom prst="rect">
            <a:avLst/>
          </a:prstGeom>
          <a:ln>
            <a:noFill/>
          </a:ln>
        </p:spPr>
        <p:txBody>
          <a:bodyPr vert="horz" wrap="square" lIns="91440" tIns="45720" rIns="91440" bIns="45720" rtlCol="0" anchor="t">
            <a:noAutofit/>
          </a:bodyPr>
          <a:lstStyle/>
          <a:p>
            <a:pPr lvl="0" algn="just">
              <a:defRPr/>
            </a:pPr>
            <a:r>
              <a:rPr lang="es-ES" sz="1200" b="1" dirty="0" err="1"/>
              <a:t>Netflix</a:t>
            </a:r>
            <a:r>
              <a:rPr lang="es-ES" sz="1200" b="1" dirty="0"/>
              <a:t> OSS </a:t>
            </a:r>
            <a:r>
              <a:rPr lang="es-ES" sz="1200" dirty="0"/>
              <a:t>es un conjunto de bibliotecas que </a:t>
            </a:r>
            <a:r>
              <a:rPr lang="es-ES" sz="1200" dirty="0" err="1"/>
              <a:t>Netflix</a:t>
            </a:r>
            <a:r>
              <a:rPr lang="es-ES" sz="1200" dirty="0"/>
              <a:t> creó para resolver los problemas con el diseño de sistemas distribuidos a escala. Estas están basadas en </a:t>
            </a:r>
            <a:r>
              <a:rPr lang="es-ES" sz="1200" b="1" dirty="0"/>
              <a:t>Spring </a:t>
            </a:r>
            <a:r>
              <a:rPr lang="es-ES" sz="1200" b="1" dirty="0" err="1"/>
              <a:t>Boot</a:t>
            </a:r>
            <a:r>
              <a:rPr lang="es-ES" sz="1200" dirty="0"/>
              <a:t>, que es un </a:t>
            </a:r>
            <a:r>
              <a:rPr lang="es-ES" sz="1200" dirty="0" err="1"/>
              <a:t>framework</a:t>
            </a:r>
            <a:r>
              <a:rPr lang="es-ES" sz="1200" dirty="0"/>
              <a:t> el cual facilita la creación de aplicaciones independientes del grado de producción.</a:t>
            </a:r>
          </a:p>
          <a:p>
            <a:pPr lvl="0" algn="just">
              <a:defRPr/>
            </a:pPr>
            <a:endParaRPr lang="es-ES" sz="1200" dirty="0"/>
          </a:p>
          <a:p>
            <a:pPr algn="just">
              <a:defRPr/>
            </a:pPr>
            <a:r>
              <a:rPr lang="es-ES" sz="1200" dirty="0"/>
              <a:t>De esta manera y con unas pocas anotaciones, se puede habilitar y configurar rápidamente los patrones comunes dentro de su aplicación y construir grandes sistemas distribuidos. </a:t>
            </a:r>
            <a:r>
              <a:rPr lang="en-US" sz="1200" dirty="0"/>
              <a:t>Los </a:t>
            </a:r>
            <a:r>
              <a:rPr lang="en-US" sz="1200" dirty="0" err="1"/>
              <a:t>patrones</a:t>
            </a:r>
            <a:r>
              <a:rPr lang="en-US" sz="1200" dirty="0"/>
              <a:t> </a:t>
            </a:r>
            <a:r>
              <a:rPr lang="en-US" sz="1200" dirty="0" err="1"/>
              <a:t>proporcionados</a:t>
            </a:r>
            <a:r>
              <a:rPr lang="en-US" sz="1200" dirty="0"/>
              <a:t> </a:t>
            </a:r>
            <a:r>
              <a:rPr lang="en-US" sz="1200" dirty="0" err="1"/>
              <a:t>incluyen</a:t>
            </a:r>
            <a:r>
              <a:rPr lang="en-US" sz="1200" dirty="0"/>
              <a:t>: </a:t>
            </a:r>
            <a:r>
              <a:rPr lang="en-US" sz="1200" i="1" dirty="0"/>
              <a:t>Service Discovery </a:t>
            </a:r>
            <a:r>
              <a:rPr lang="en-US" sz="1200" dirty="0"/>
              <a:t>(Eureka), </a:t>
            </a:r>
            <a:r>
              <a:rPr lang="en-US" sz="1200" i="1" dirty="0"/>
              <a:t>Circuit Breaker </a:t>
            </a:r>
            <a:r>
              <a:rPr lang="en-US" sz="1200" dirty="0"/>
              <a:t>(</a:t>
            </a:r>
            <a:r>
              <a:rPr lang="en-US" sz="1200" dirty="0" err="1"/>
              <a:t>Hystrix</a:t>
            </a:r>
            <a:r>
              <a:rPr lang="en-US" sz="1200" dirty="0"/>
              <a:t>), </a:t>
            </a:r>
            <a:r>
              <a:rPr lang="en-US" sz="1200" dirty="0" err="1"/>
              <a:t>Enrutamiento</a:t>
            </a:r>
            <a:r>
              <a:rPr lang="en-US" sz="1200" dirty="0"/>
              <a:t>(</a:t>
            </a:r>
            <a:r>
              <a:rPr lang="en-US" sz="1200" dirty="0" err="1"/>
              <a:t>Zuul</a:t>
            </a:r>
            <a:r>
              <a:rPr lang="en-US" sz="1200" dirty="0"/>
              <a:t>) y </a:t>
            </a:r>
            <a:r>
              <a:rPr lang="en-US" sz="1200" dirty="0" err="1"/>
              <a:t>Balanceo</a:t>
            </a:r>
            <a:r>
              <a:rPr lang="en-US" sz="1200" dirty="0"/>
              <a:t> de </a:t>
            </a:r>
            <a:r>
              <a:rPr lang="en-US" sz="1200" dirty="0" err="1"/>
              <a:t>Carga</a:t>
            </a:r>
            <a:r>
              <a:rPr lang="en-US" sz="1200" dirty="0"/>
              <a:t> (Ribbon).</a:t>
            </a:r>
            <a:endParaRPr lang="es-ES" sz="1200" dirty="0"/>
          </a:p>
        </p:txBody>
      </p:sp>
      <p:sp>
        <p:nvSpPr>
          <p:cNvPr id="7" name="Trapecio 31">
            <a:extLst>
              <a:ext uri="{FF2B5EF4-FFF2-40B4-BE49-F238E27FC236}">
                <a16:creationId xmlns:a16="http://schemas.microsoft.com/office/drawing/2014/main" id="{25246D64-0E38-FE4F-B8BC-749671528070}"/>
              </a:ext>
            </a:extLst>
          </p:cNvPr>
          <p:cNvSpPr/>
          <p:nvPr/>
        </p:nvSpPr>
        <p:spPr>
          <a:xfrm rot="5400000">
            <a:off x="-2378531" y="2830523"/>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pic>
        <p:nvPicPr>
          <p:cNvPr id="8" name="Picture 7">
            <a:extLst>
              <a:ext uri="{FF2B5EF4-FFF2-40B4-BE49-F238E27FC236}">
                <a16:creationId xmlns:a16="http://schemas.microsoft.com/office/drawing/2014/main" id="{F0EF24CF-F314-974A-9EF0-383792F13531}"/>
              </a:ext>
            </a:extLst>
          </p:cNvPr>
          <p:cNvPicPr>
            <a:picLocks noChangeAspect="1"/>
          </p:cNvPicPr>
          <p:nvPr/>
        </p:nvPicPr>
        <p:blipFill>
          <a:blip r:embed="rId2"/>
          <a:stretch>
            <a:fillRect/>
          </a:stretch>
        </p:blipFill>
        <p:spPr>
          <a:xfrm>
            <a:off x="7392144" y="3299420"/>
            <a:ext cx="4799856" cy="3009900"/>
          </a:xfrm>
          <a:prstGeom prst="rect">
            <a:avLst/>
          </a:prstGeom>
        </p:spPr>
      </p:pic>
      <p:pic>
        <p:nvPicPr>
          <p:cNvPr id="10" name="Picture 9">
            <a:extLst>
              <a:ext uri="{FF2B5EF4-FFF2-40B4-BE49-F238E27FC236}">
                <a16:creationId xmlns:a16="http://schemas.microsoft.com/office/drawing/2014/main" id="{A9641CA2-A3B8-C541-B9FD-B7CB3B0CE245}"/>
              </a:ext>
            </a:extLst>
          </p:cNvPr>
          <p:cNvPicPr>
            <a:picLocks noChangeAspect="1"/>
          </p:cNvPicPr>
          <p:nvPr/>
        </p:nvPicPr>
        <p:blipFill>
          <a:blip r:embed="rId3"/>
          <a:stretch>
            <a:fillRect/>
          </a:stretch>
        </p:blipFill>
        <p:spPr>
          <a:xfrm>
            <a:off x="479376" y="2947976"/>
            <a:ext cx="1760083" cy="1608531"/>
          </a:xfrm>
          <a:prstGeom prst="rect">
            <a:avLst/>
          </a:prstGeom>
        </p:spPr>
      </p:pic>
    </p:spTree>
    <p:extLst>
      <p:ext uri="{BB962C8B-B14F-4D97-AF65-F5344CB8AC3E}">
        <p14:creationId xmlns:p14="http://schemas.microsoft.com/office/powerpoint/2010/main" val="3853272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6000" y="649095"/>
            <a:ext cx="11519451" cy="475649"/>
          </a:xfrm>
        </p:spPr>
        <p:txBody>
          <a:bodyPr/>
          <a:lstStyle/>
          <a:p>
            <a:r>
              <a:rPr lang="es-ES" sz="2667" dirty="0"/>
              <a:t>Evolución de las Arquitecturas</a:t>
            </a:r>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sp>
        <p:nvSpPr>
          <p:cNvPr id="15" name="CuadroTexto 222">
            <a:extLst>
              <a:ext uri="{FF2B5EF4-FFF2-40B4-BE49-F238E27FC236}">
                <a16:creationId xmlns:a16="http://schemas.microsoft.com/office/drawing/2014/main" id="{9929A568-9B98-6240-85E3-270DDF61474A}"/>
              </a:ext>
            </a:extLst>
          </p:cNvPr>
          <p:cNvSpPr txBox="1"/>
          <p:nvPr/>
        </p:nvSpPr>
        <p:spPr>
          <a:xfrm>
            <a:off x="407368" y="1268760"/>
            <a:ext cx="11089232" cy="902034"/>
          </a:xfrm>
          <a:prstGeom prst="rect">
            <a:avLst/>
          </a:prstGeom>
          <a:ln>
            <a:noFill/>
          </a:ln>
        </p:spPr>
        <p:txBody>
          <a:bodyPr vert="horz" wrap="square" lIns="91440" tIns="45720" rIns="91440" bIns="45720" rtlCol="0" anchor="t">
            <a:noAutofit/>
          </a:bodyPr>
          <a:lstStyle/>
          <a:p>
            <a:pPr algn="just">
              <a:defRPr/>
            </a:pPr>
            <a:r>
              <a:rPr lang="es-ES" sz="1600" dirty="0"/>
              <a:t>Sin embargo, el auge de nuevas tecnologías como la </a:t>
            </a:r>
            <a:r>
              <a:rPr lang="es-ES" sz="1600" b="1" dirty="0" err="1"/>
              <a:t>contenerización</a:t>
            </a:r>
            <a:r>
              <a:rPr lang="es-ES" sz="1600" dirty="0"/>
              <a:t>, </a:t>
            </a:r>
            <a:r>
              <a:rPr lang="es-ES" sz="1600" b="1" dirty="0"/>
              <a:t>orquestación de </a:t>
            </a:r>
            <a:r>
              <a:rPr lang="es-ES" sz="1600" b="1" dirty="0" err="1"/>
              <a:t>microservicios</a:t>
            </a:r>
            <a:r>
              <a:rPr lang="es-ES" sz="1600" b="1" dirty="0"/>
              <a:t> </a:t>
            </a:r>
            <a:r>
              <a:rPr lang="es-ES" sz="1600" dirty="0"/>
              <a:t>o </a:t>
            </a:r>
            <a:r>
              <a:rPr lang="es-ES" sz="1600" b="1" dirty="0" err="1"/>
              <a:t>Service</a:t>
            </a:r>
            <a:r>
              <a:rPr lang="es-ES" sz="1600" b="1" dirty="0"/>
              <a:t> </a:t>
            </a:r>
            <a:r>
              <a:rPr lang="es-ES" sz="1600" b="1" dirty="0" err="1"/>
              <a:t>Mesh</a:t>
            </a:r>
            <a:r>
              <a:rPr lang="es-ES" sz="1600" dirty="0"/>
              <a:t>, hicieron que posteriormente </a:t>
            </a:r>
            <a:r>
              <a:rPr lang="es-ES" sz="1600" b="1" dirty="0" err="1"/>
              <a:t>Netflix</a:t>
            </a:r>
            <a:r>
              <a:rPr lang="es-ES" sz="1600" dirty="0"/>
              <a:t> evolucionara cambiando el enfoque hacía nuevas soluciones como </a:t>
            </a:r>
            <a:r>
              <a:rPr lang="es-ES" sz="1600" b="1" dirty="0" err="1"/>
              <a:t>Docker</a:t>
            </a:r>
            <a:r>
              <a:rPr lang="es-ES" sz="1600" dirty="0"/>
              <a:t>, </a:t>
            </a:r>
            <a:r>
              <a:rPr lang="es-ES" sz="1600" b="1" dirty="0" err="1"/>
              <a:t>Kubernetes</a:t>
            </a:r>
            <a:r>
              <a:rPr lang="es-ES" sz="1600" dirty="0"/>
              <a:t> o </a:t>
            </a:r>
            <a:r>
              <a:rPr lang="es-ES" sz="1600" b="1" dirty="0" err="1"/>
              <a:t>Istio</a:t>
            </a:r>
            <a:r>
              <a:rPr lang="es-ES" sz="1600" dirty="0"/>
              <a:t>.</a:t>
            </a:r>
            <a:endParaRPr lang="es-ES" sz="1600" dirty="0">
              <a:solidFill>
                <a:srgbClr val="000000"/>
              </a:solidFill>
            </a:endParaRPr>
          </a:p>
        </p:txBody>
      </p:sp>
      <p:sp>
        <p:nvSpPr>
          <p:cNvPr id="27" name="CuadroTexto 222">
            <a:extLst>
              <a:ext uri="{FF2B5EF4-FFF2-40B4-BE49-F238E27FC236}">
                <a16:creationId xmlns:a16="http://schemas.microsoft.com/office/drawing/2014/main" id="{2B92D797-BE96-C245-84AD-0449FD9C812B}"/>
              </a:ext>
            </a:extLst>
          </p:cNvPr>
          <p:cNvSpPr txBox="1"/>
          <p:nvPr/>
        </p:nvSpPr>
        <p:spPr>
          <a:xfrm>
            <a:off x="479376" y="2420888"/>
            <a:ext cx="5040560" cy="3672408"/>
          </a:xfrm>
          <a:prstGeom prst="rect">
            <a:avLst/>
          </a:prstGeom>
          <a:ln>
            <a:noFill/>
          </a:ln>
        </p:spPr>
        <p:txBody>
          <a:bodyPr vert="horz" wrap="square" lIns="91440" tIns="45720" rIns="91440" bIns="45720" rtlCol="0" anchor="t">
            <a:noAutofit/>
          </a:bodyPr>
          <a:lstStyle/>
          <a:p>
            <a:pPr algn="just"/>
            <a:r>
              <a:rPr lang="es-ES" sz="1200" dirty="0"/>
              <a:t>Inconvenientes del uso de </a:t>
            </a:r>
            <a:r>
              <a:rPr lang="es-ES" sz="1200" b="1" dirty="0" err="1"/>
              <a:t>Netflix</a:t>
            </a:r>
            <a:r>
              <a:rPr lang="es-ES" sz="1200" b="1" dirty="0"/>
              <a:t> OSS</a:t>
            </a:r>
            <a:r>
              <a:rPr lang="es-ES" sz="1200" dirty="0"/>
              <a:t>:</a:t>
            </a:r>
          </a:p>
          <a:p>
            <a:pPr algn="just"/>
            <a:endParaRPr lang="es-ES" sz="1200" dirty="0"/>
          </a:p>
          <a:p>
            <a:pPr marL="285750" lvl="0" indent="-285750" algn="just">
              <a:buFont typeface="Arial" panose="020B0604020202020204" pitchFamily="34" charset="0"/>
              <a:buChar char="•"/>
            </a:pPr>
            <a:r>
              <a:rPr lang="es-ES" sz="1200" dirty="0"/>
              <a:t>Las bibliotecas de </a:t>
            </a:r>
            <a:r>
              <a:rPr lang="es-ES" sz="1200" dirty="0" err="1"/>
              <a:t>Netflix</a:t>
            </a:r>
            <a:r>
              <a:rPr lang="es-ES" sz="1200" dirty="0"/>
              <a:t> están estrechamente </a:t>
            </a:r>
            <a:r>
              <a:rPr lang="es-ES" sz="1200" b="1" dirty="0"/>
              <a:t>acopladas</a:t>
            </a:r>
            <a:r>
              <a:rPr lang="es-ES" sz="1200" dirty="0"/>
              <a:t> a la plataforma Java y son una buena opción si está desarrollando servicios en la plataforma Java. Sin embargo, en una arquitectura políglota, se debe buscar bibliotecas más allá de </a:t>
            </a:r>
            <a:r>
              <a:rPr lang="es-ES" sz="1200" dirty="0" err="1"/>
              <a:t>Netflix</a:t>
            </a:r>
            <a:r>
              <a:rPr lang="es-ES" sz="1200" dirty="0"/>
              <a:t> para manejar la </a:t>
            </a:r>
            <a:r>
              <a:rPr lang="es-ES" sz="1200" b="1" dirty="0"/>
              <a:t>comunicación entre servicios</a:t>
            </a:r>
            <a:r>
              <a:rPr lang="es-ES" sz="1200" dirty="0"/>
              <a:t>.</a:t>
            </a:r>
          </a:p>
          <a:p>
            <a:pPr marL="285750" lvl="0" indent="-285750" algn="just">
              <a:buFont typeface="Arial" panose="020B0604020202020204" pitchFamily="34" charset="0"/>
              <a:buChar char="•"/>
            </a:pPr>
            <a:r>
              <a:rPr lang="es-ES" sz="1200" dirty="0"/>
              <a:t>Las bibliotecas de </a:t>
            </a:r>
            <a:r>
              <a:rPr lang="es-ES" sz="1200" dirty="0" err="1"/>
              <a:t>Netflix</a:t>
            </a:r>
            <a:r>
              <a:rPr lang="es-ES" sz="1200" dirty="0"/>
              <a:t> </a:t>
            </a:r>
            <a:r>
              <a:rPr lang="es-ES" sz="1200" b="1" dirty="0"/>
              <a:t>deben integrarse </a:t>
            </a:r>
            <a:r>
              <a:rPr lang="es-ES" sz="1200" dirty="0"/>
              <a:t>dentro de cada </a:t>
            </a:r>
            <a:r>
              <a:rPr lang="es-ES" sz="1200" dirty="0" err="1"/>
              <a:t>microservicio</a:t>
            </a:r>
            <a:r>
              <a:rPr lang="es-ES" sz="1200" dirty="0"/>
              <a:t> junto con la lógica de negocio complementarias. Esto provoca que la aplicación aumente de </a:t>
            </a:r>
            <a:r>
              <a:rPr lang="es-ES" sz="1200" dirty="0" smtClean="0"/>
              <a:t>tamaño</a:t>
            </a:r>
            <a:r>
              <a:rPr lang="es-ES" sz="1200" dirty="0"/>
              <a:t>, ya que deberá duplicar un código similar en todos sus servicios.</a:t>
            </a:r>
          </a:p>
          <a:p>
            <a:pPr marL="285750" lvl="0" indent="-285750" algn="just">
              <a:buFont typeface="Arial" panose="020B0604020202020204" pitchFamily="34" charset="0"/>
              <a:buChar char="•"/>
            </a:pPr>
            <a:r>
              <a:rPr lang="es-ES" sz="1200" dirty="0"/>
              <a:t>Tener tanto la lógica de negocio como la lógica de infraestructura aumenta la </a:t>
            </a:r>
            <a:r>
              <a:rPr lang="es-ES" sz="1200" b="1" dirty="0"/>
              <a:t>complejidad</a:t>
            </a:r>
            <a:r>
              <a:rPr lang="es-ES" sz="1200" dirty="0"/>
              <a:t> general de la aplicación.</a:t>
            </a:r>
          </a:p>
          <a:p>
            <a:pPr marL="285750" lvl="0" indent="-285750" algn="just">
              <a:buFont typeface="Arial" panose="020B0604020202020204" pitchFamily="34" charset="0"/>
              <a:buChar char="•"/>
            </a:pPr>
            <a:r>
              <a:rPr lang="es-ES" sz="1200" dirty="0"/>
              <a:t>La </a:t>
            </a:r>
            <a:r>
              <a:rPr lang="es-ES" sz="1200" b="1" dirty="0"/>
              <a:t>complejidad operativa </a:t>
            </a:r>
            <a:r>
              <a:rPr lang="es-ES" sz="1200" dirty="0"/>
              <a:t>también empeora, ya que se necesita manejar los parches y actualizaciones de los componentes.</a:t>
            </a:r>
          </a:p>
          <a:p>
            <a:pPr marL="285750" lvl="0" indent="-285750" algn="just">
              <a:buFont typeface="Arial" panose="020B0604020202020204" pitchFamily="34" charset="0"/>
              <a:buChar char="•"/>
            </a:pPr>
            <a:r>
              <a:rPr lang="es-ES" sz="1200" dirty="0"/>
              <a:t>Se requieren herramientas adicionales para mejorar la </a:t>
            </a:r>
            <a:r>
              <a:rPr lang="es-ES" sz="1200" dirty="0" err="1"/>
              <a:t>observabilidad</a:t>
            </a:r>
            <a:r>
              <a:rPr lang="es-ES" sz="1200" dirty="0"/>
              <a:t> de su arquitectura de </a:t>
            </a:r>
            <a:r>
              <a:rPr lang="es-ES" sz="1200" dirty="0" err="1"/>
              <a:t>microservicios</a:t>
            </a:r>
            <a:r>
              <a:rPr lang="es-ES" sz="1200" dirty="0"/>
              <a:t>.</a:t>
            </a:r>
          </a:p>
        </p:txBody>
      </p:sp>
      <p:pic>
        <p:nvPicPr>
          <p:cNvPr id="245762" name="Picture 2" descr="https://rajivcloudzonecom.files.wordpress.com/2020/06/image-14.png?w=2048">
            <a:extLst>
              <a:ext uri="{FF2B5EF4-FFF2-40B4-BE49-F238E27FC236}">
                <a16:creationId xmlns:a16="http://schemas.microsoft.com/office/drawing/2014/main" id="{9CE8B7D0-38AE-A449-A6CE-B1F8B57973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9976" y="2905975"/>
            <a:ext cx="6094282" cy="2814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684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6000" y="649095"/>
            <a:ext cx="11519451" cy="475649"/>
          </a:xfrm>
        </p:spPr>
        <p:txBody>
          <a:bodyPr/>
          <a:lstStyle/>
          <a:p>
            <a:r>
              <a:rPr lang="es-ES" sz="2667" dirty="0" err="1"/>
              <a:t>Contenerización</a:t>
            </a:r>
            <a:endParaRPr lang="es-ES" sz="2667" dirty="0"/>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sp>
        <p:nvSpPr>
          <p:cNvPr id="15" name="CuadroTexto 222">
            <a:extLst>
              <a:ext uri="{FF2B5EF4-FFF2-40B4-BE49-F238E27FC236}">
                <a16:creationId xmlns:a16="http://schemas.microsoft.com/office/drawing/2014/main" id="{9929A568-9B98-6240-85E3-270DDF61474A}"/>
              </a:ext>
            </a:extLst>
          </p:cNvPr>
          <p:cNvSpPr txBox="1"/>
          <p:nvPr/>
        </p:nvSpPr>
        <p:spPr>
          <a:xfrm>
            <a:off x="2855640" y="1662871"/>
            <a:ext cx="8208912" cy="830025"/>
          </a:xfrm>
          <a:prstGeom prst="rect">
            <a:avLst/>
          </a:prstGeom>
          <a:ln>
            <a:noFill/>
          </a:ln>
        </p:spPr>
        <p:txBody>
          <a:bodyPr vert="horz" wrap="square" lIns="91440" tIns="45720" rIns="91440" bIns="45720" rtlCol="0" anchor="t">
            <a:noAutofit/>
          </a:bodyPr>
          <a:lstStyle/>
          <a:p>
            <a:r>
              <a:rPr lang="es-ES" sz="1600" dirty="0">
                <a:solidFill>
                  <a:srgbClr val="000000"/>
                </a:solidFill>
              </a:rPr>
              <a:t>Un </a:t>
            </a:r>
            <a:r>
              <a:rPr lang="es-ES" sz="1600" b="1" dirty="0">
                <a:solidFill>
                  <a:srgbClr val="000000"/>
                </a:solidFill>
              </a:rPr>
              <a:t>Contenedor</a:t>
            </a:r>
            <a:r>
              <a:rPr lang="es-ES" sz="1600" dirty="0">
                <a:solidFill>
                  <a:srgbClr val="000000"/>
                </a:solidFill>
              </a:rPr>
              <a:t> es un entorno </a:t>
            </a:r>
            <a:r>
              <a:rPr lang="es-ES" sz="1600" dirty="0" err="1">
                <a:solidFill>
                  <a:srgbClr val="000000"/>
                </a:solidFill>
              </a:rPr>
              <a:t>virtualizado</a:t>
            </a:r>
            <a:r>
              <a:rPr lang="es-ES" sz="1600" dirty="0">
                <a:solidFill>
                  <a:srgbClr val="000000"/>
                </a:solidFill>
              </a:rPr>
              <a:t> completamente aislado, con su propio proceso, servicios e interfaces de red. Similar a una máquina virtual (VM), pero a diferencia de ella comparte </a:t>
            </a:r>
            <a:r>
              <a:rPr lang="es-ES" sz="1600" dirty="0" err="1">
                <a:solidFill>
                  <a:srgbClr val="000000"/>
                </a:solidFill>
              </a:rPr>
              <a:t>kernel</a:t>
            </a:r>
            <a:r>
              <a:rPr lang="es-ES" sz="1600" dirty="0">
                <a:solidFill>
                  <a:srgbClr val="000000"/>
                </a:solidFill>
              </a:rPr>
              <a:t> (OS) con la máquina host. </a:t>
            </a:r>
          </a:p>
          <a:p>
            <a:pPr>
              <a:defRPr/>
            </a:pPr>
            <a:endParaRPr lang="es-ES" sz="1600" dirty="0">
              <a:solidFill>
                <a:srgbClr val="000000"/>
              </a:solidFill>
            </a:endParaRPr>
          </a:p>
          <a:p>
            <a:endParaRPr lang="es-ES" sz="1600" dirty="0">
              <a:solidFill>
                <a:srgbClr val="000000"/>
              </a:solidFill>
            </a:endParaRPr>
          </a:p>
        </p:txBody>
      </p:sp>
      <p:sp>
        <p:nvSpPr>
          <p:cNvPr id="27" name="CuadroTexto 222">
            <a:extLst>
              <a:ext uri="{FF2B5EF4-FFF2-40B4-BE49-F238E27FC236}">
                <a16:creationId xmlns:a16="http://schemas.microsoft.com/office/drawing/2014/main" id="{2B92D797-BE96-C245-84AD-0449FD9C812B}"/>
              </a:ext>
            </a:extLst>
          </p:cNvPr>
          <p:cNvSpPr txBox="1"/>
          <p:nvPr/>
        </p:nvSpPr>
        <p:spPr>
          <a:xfrm>
            <a:off x="2855639" y="2564904"/>
            <a:ext cx="5734373" cy="3861048"/>
          </a:xfrm>
          <a:prstGeom prst="rect">
            <a:avLst/>
          </a:prstGeom>
          <a:ln>
            <a:noFill/>
          </a:ln>
        </p:spPr>
        <p:txBody>
          <a:bodyPr vert="horz" wrap="square" lIns="91440" tIns="45720" rIns="91440" bIns="45720" rtlCol="0" anchor="t">
            <a:noAutofit/>
          </a:bodyPr>
          <a:lstStyle/>
          <a:p>
            <a:pPr algn="just">
              <a:spcAft>
                <a:spcPts val="1800"/>
              </a:spcAft>
            </a:pPr>
            <a:r>
              <a:rPr lang="es-ES" sz="1200" dirty="0">
                <a:solidFill>
                  <a:srgbClr val="000000"/>
                </a:solidFill>
              </a:rPr>
              <a:t>No importa su contenido sino su forma modular para ser almacenados y transportados de un sitio a otro como cajas, d</a:t>
            </a:r>
            <a:r>
              <a:rPr lang="es-ES" sz="1200" dirty="0"/>
              <a:t>entro de ellos </a:t>
            </a:r>
            <a:r>
              <a:rPr lang="es-ES" sz="1200" b="1" dirty="0"/>
              <a:t>podemos alojar todas las dependencias que nuestra aplicación necesite</a:t>
            </a:r>
            <a:r>
              <a:rPr lang="es-ES" sz="1200" dirty="0">
                <a:solidFill>
                  <a:srgbClr val="000000"/>
                </a:solidFill>
              </a:rPr>
              <a:t>. </a:t>
            </a:r>
          </a:p>
          <a:p>
            <a:pPr marL="285750" lvl="0" indent="-285750" algn="just" defTabSz="914290">
              <a:spcBef>
                <a:spcPts val="600"/>
              </a:spcBef>
              <a:buFont typeface="Arial" panose="020B0604020202020204" pitchFamily="34" charset="0"/>
              <a:buChar char="•"/>
              <a:defRPr/>
            </a:pPr>
            <a:r>
              <a:rPr lang="es-ES" sz="1200" b="1" dirty="0"/>
              <a:t>Ligeros</a:t>
            </a:r>
            <a:r>
              <a:rPr lang="es-ES" sz="1200" dirty="0"/>
              <a:t>: al compartir sistema operativo (OS) con el hospedador, se gana en reducción de tamaño, utilización de recursos y arranque respecto a la VM.</a:t>
            </a:r>
          </a:p>
          <a:p>
            <a:pPr marL="285750" lvl="0" indent="-285750" algn="just">
              <a:spcBef>
                <a:spcPts val="600"/>
              </a:spcBef>
              <a:buFont typeface="Arial" panose="020B0604020202020204" pitchFamily="34" charset="0"/>
              <a:buChar char="•"/>
              <a:defRPr/>
            </a:pPr>
            <a:r>
              <a:rPr lang="es-ES" sz="1200" b="1" dirty="0"/>
              <a:t>Portabilidad y automatización</a:t>
            </a:r>
            <a:r>
              <a:rPr lang="es-ES" sz="1200" dirty="0"/>
              <a:t>: distribución como imágenes, mismo funcionamiento en cualquier entorno de ejecución -&gt; mejora la CI/CD.</a:t>
            </a:r>
          </a:p>
          <a:p>
            <a:pPr marL="285750" lvl="0" indent="-285750" algn="just" defTabSz="914290">
              <a:spcBef>
                <a:spcPts val="600"/>
              </a:spcBef>
              <a:buFont typeface="Arial" panose="020B0604020202020204" pitchFamily="34" charset="0"/>
              <a:buChar char="•"/>
              <a:defRPr/>
            </a:pPr>
            <a:r>
              <a:rPr lang="es-ES" sz="1200" b="1" dirty="0"/>
              <a:t>Escalabilidad</a:t>
            </a:r>
            <a:r>
              <a:rPr lang="es-ES" sz="1200" dirty="0"/>
              <a:t>: al ser ligeros y portables, permite rápida provisión, creación/ destrucción y asignación automática de recursos en función de la carga.</a:t>
            </a:r>
          </a:p>
          <a:p>
            <a:pPr lvl="0" algn="just" defTabSz="914290">
              <a:defRPr/>
            </a:pPr>
            <a:endParaRPr lang="es-ES" sz="1200" dirty="0"/>
          </a:p>
          <a:p>
            <a:pPr marL="285750" lvl="0" indent="-285750" algn="just" defTabSz="914290">
              <a:buFont typeface="Arial" panose="020B0604020202020204" pitchFamily="34" charset="0"/>
              <a:buChar char="•"/>
              <a:defRPr/>
            </a:pPr>
            <a:endParaRPr lang="es-ES" sz="1200" dirty="0"/>
          </a:p>
          <a:p>
            <a:pPr algn="just" defTabSz="914290">
              <a:defRPr/>
            </a:pPr>
            <a:r>
              <a:rPr lang="es-ES" sz="1200" dirty="0">
                <a:solidFill>
                  <a:srgbClr val="000000"/>
                </a:solidFill>
              </a:rPr>
              <a:t>Estas características encajan y conforman una solución ideal para correr arquitecturas basadas en </a:t>
            </a:r>
            <a:r>
              <a:rPr lang="es-ES" sz="1200" b="1" dirty="0" err="1">
                <a:solidFill>
                  <a:srgbClr val="000000"/>
                </a:solidFill>
              </a:rPr>
              <a:t>Microservicios</a:t>
            </a:r>
            <a:r>
              <a:rPr lang="es-ES" sz="1200" dirty="0">
                <a:solidFill>
                  <a:srgbClr val="000000"/>
                </a:solidFill>
              </a:rPr>
              <a:t>. </a:t>
            </a:r>
            <a:r>
              <a:rPr lang="es-ES" sz="1200" b="1" dirty="0" err="1">
                <a:solidFill>
                  <a:srgbClr val="000000"/>
                </a:solidFill>
              </a:rPr>
              <a:t>Docker</a:t>
            </a:r>
            <a:r>
              <a:rPr lang="es-ES" sz="1200" dirty="0">
                <a:solidFill>
                  <a:srgbClr val="000000"/>
                </a:solidFill>
              </a:rPr>
              <a:t> es una de esas implementaciones de </a:t>
            </a:r>
            <a:r>
              <a:rPr lang="es-ES" sz="1200" dirty="0" err="1">
                <a:solidFill>
                  <a:srgbClr val="000000"/>
                </a:solidFill>
              </a:rPr>
              <a:t>contenerización</a:t>
            </a:r>
            <a:r>
              <a:rPr lang="es-ES" sz="1200" dirty="0">
                <a:solidFill>
                  <a:srgbClr val="000000"/>
                </a:solidFill>
              </a:rPr>
              <a:t> o motor de </a:t>
            </a:r>
            <a:r>
              <a:rPr lang="es-ES" sz="1200" dirty="0" err="1">
                <a:solidFill>
                  <a:srgbClr val="000000"/>
                </a:solidFill>
              </a:rPr>
              <a:t>contenerización</a:t>
            </a:r>
            <a:r>
              <a:rPr lang="es-ES" sz="1200" dirty="0">
                <a:solidFill>
                  <a:srgbClr val="000000"/>
                </a:solidFill>
              </a:rPr>
              <a:t>.</a:t>
            </a:r>
          </a:p>
          <a:p>
            <a:pPr lvl="0" algn="just" defTabSz="914290">
              <a:defRPr/>
            </a:pPr>
            <a:endParaRPr lang="es-ES" sz="1200" b="1" dirty="0"/>
          </a:p>
        </p:txBody>
      </p:sp>
      <p:sp>
        <p:nvSpPr>
          <p:cNvPr id="7" name="Trapecio 31">
            <a:extLst>
              <a:ext uri="{FF2B5EF4-FFF2-40B4-BE49-F238E27FC236}">
                <a16:creationId xmlns:a16="http://schemas.microsoft.com/office/drawing/2014/main" id="{25246D64-0E38-FE4F-B8BC-749671528070}"/>
              </a:ext>
            </a:extLst>
          </p:cNvPr>
          <p:cNvSpPr/>
          <p:nvPr/>
        </p:nvSpPr>
        <p:spPr>
          <a:xfrm rot="5400000">
            <a:off x="-2378531" y="2830523"/>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pic>
        <p:nvPicPr>
          <p:cNvPr id="10" name="Picture 9">
            <a:extLst>
              <a:ext uri="{FF2B5EF4-FFF2-40B4-BE49-F238E27FC236}">
                <a16:creationId xmlns:a16="http://schemas.microsoft.com/office/drawing/2014/main" id="{2903866B-6D3E-0344-8726-A811772178C6}"/>
              </a:ext>
            </a:extLst>
          </p:cNvPr>
          <p:cNvPicPr>
            <a:picLocks noChangeAspect="1"/>
          </p:cNvPicPr>
          <p:nvPr/>
        </p:nvPicPr>
        <p:blipFill>
          <a:blip r:embed="rId2"/>
          <a:stretch>
            <a:fillRect/>
          </a:stretch>
        </p:blipFill>
        <p:spPr>
          <a:xfrm>
            <a:off x="8976320" y="2304256"/>
            <a:ext cx="2509390" cy="4149080"/>
          </a:xfrm>
          <a:prstGeom prst="rect">
            <a:avLst/>
          </a:prstGeom>
        </p:spPr>
      </p:pic>
      <p:pic>
        <p:nvPicPr>
          <p:cNvPr id="16" name="Picture 4" descr="Docker Icon of Flat style - Available in SVG, PNG, EPS, AI &amp; Icon fonts">
            <a:extLst>
              <a:ext uri="{FF2B5EF4-FFF2-40B4-BE49-F238E27FC236}">
                <a16:creationId xmlns:a16="http://schemas.microsoft.com/office/drawing/2014/main" id="{27EB9993-45D5-D24D-8272-C38C5427E1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384" y="2924944"/>
            <a:ext cx="1584176" cy="158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112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6000" y="649095"/>
            <a:ext cx="11519451" cy="475649"/>
          </a:xfrm>
        </p:spPr>
        <p:txBody>
          <a:bodyPr/>
          <a:lstStyle/>
          <a:p>
            <a:r>
              <a:rPr lang="es-ES" sz="2667" dirty="0" err="1"/>
              <a:t>Kubernetes</a:t>
            </a:r>
            <a:endParaRPr lang="es-ES" sz="2667" dirty="0"/>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sp>
        <p:nvSpPr>
          <p:cNvPr id="15" name="CuadroTexto 222">
            <a:extLst>
              <a:ext uri="{FF2B5EF4-FFF2-40B4-BE49-F238E27FC236}">
                <a16:creationId xmlns:a16="http://schemas.microsoft.com/office/drawing/2014/main" id="{9929A568-9B98-6240-85E3-270DDF61474A}"/>
              </a:ext>
            </a:extLst>
          </p:cNvPr>
          <p:cNvSpPr txBox="1"/>
          <p:nvPr/>
        </p:nvSpPr>
        <p:spPr>
          <a:xfrm>
            <a:off x="2855640" y="1662870"/>
            <a:ext cx="8208912" cy="1982153"/>
          </a:xfrm>
          <a:prstGeom prst="rect">
            <a:avLst/>
          </a:prstGeom>
          <a:ln>
            <a:noFill/>
          </a:ln>
        </p:spPr>
        <p:txBody>
          <a:bodyPr vert="horz" wrap="square" lIns="91440" tIns="45720" rIns="91440" bIns="45720" rtlCol="0" anchor="t">
            <a:noAutofit/>
          </a:bodyPr>
          <a:lstStyle/>
          <a:p>
            <a:pPr algn="just">
              <a:defRPr/>
            </a:pPr>
            <a:r>
              <a:rPr lang="es-ES" sz="1600" dirty="0">
                <a:solidFill>
                  <a:srgbClr val="000000"/>
                </a:solidFill>
              </a:rPr>
              <a:t>Google fue una de las primeras compañías en encontrar una mejor forma de </a:t>
            </a:r>
            <a:r>
              <a:rPr lang="es-ES" sz="1600" b="1" dirty="0">
                <a:solidFill>
                  <a:srgbClr val="000000"/>
                </a:solidFill>
              </a:rPr>
              <a:t>implementar</a:t>
            </a:r>
            <a:r>
              <a:rPr lang="es-ES" sz="1600" dirty="0">
                <a:solidFill>
                  <a:srgbClr val="000000"/>
                </a:solidFill>
              </a:rPr>
              <a:t> y </a:t>
            </a:r>
            <a:r>
              <a:rPr lang="es-ES" sz="1600" b="1" dirty="0">
                <a:solidFill>
                  <a:srgbClr val="000000"/>
                </a:solidFill>
              </a:rPr>
              <a:t>administrar</a:t>
            </a:r>
            <a:r>
              <a:rPr lang="es-ES" sz="1600" dirty="0">
                <a:solidFill>
                  <a:srgbClr val="000000"/>
                </a:solidFill>
              </a:rPr>
              <a:t> sus componentes software para escalar a nivel mundial, de esta idea surgió la </a:t>
            </a:r>
            <a:r>
              <a:rPr lang="es-ES" sz="1600" b="1" dirty="0">
                <a:solidFill>
                  <a:srgbClr val="000000"/>
                </a:solidFill>
              </a:rPr>
              <a:t>orquestación de contenedores </a:t>
            </a:r>
            <a:r>
              <a:rPr lang="es-ES" sz="1600" dirty="0">
                <a:solidFill>
                  <a:srgbClr val="000000"/>
                </a:solidFill>
              </a:rPr>
              <a:t>y las herramientas que permiten realizarla.</a:t>
            </a:r>
          </a:p>
          <a:p>
            <a:pPr algn="just">
              <a:defRPr/>
            </a:pPr>
            <a:endParaRPr lang="es-ES" sz="1600" dirty="0">
              <a:solidFill>
                <a:srgbClr val="000000"/>
              </a:solidFill>
            </a:endParaRPr>
          </a:p>
          <a:p>
            <a:pPr algn="just">
              <a:defRPr/>
            </a:pPr>
            <a:r>
              <a:rPr lang="es-ES" sz="1600" dirty="0"/>
              <a:t>La </a:t>
            </a:r>
            <a:r>
              <a:rPr lang="es-ES" sz="1600" b="1" dirty="0"/>
              <a:t>orquestación de contenedores </a:t>
            </a:r>
            <a:r>
              <a:rPr lang="es-ES" sz="1600" dirty="0"/>
              <a:t>tiene como función principal gestionar el </a:t>
            </a:r>
            <a:r>
              <a:rPr lang="es-ES" sz="1600" b="1" dirty="0"/>
              <a:t>ciclo de vida </a:t>
            </a:r>
            <a:r>
              <a:rPr lang="es-ES" sz="1600" dirty="0"/>
              <a:t>de cada una de las aplicaciones que se encuentran alojadas en distintos contenedores, coordinándolas entre sí. </a:t>
            </a:r>
            <a:endParaRPr lang="es-ES" sz="1600" dirty="0">
              <a:solidFill>
                <a:srgbClr val="000000"/>
              </a:solidFill>
            </a:endParaRPr>
          </a:p>
          <a:p>
            <a:pPr algn="just">
              <a:defRPr/>
            </a:pPr>
            <a:endParaRPr lang="es-ES" sz="1600" dirty="0">
              <a:solidFill>
                <a:srgbClr val="000000"/>
              </a:solidFill>
            </a:endParaRPr>
          </a:p>
        </p:txBody>
      </p:sp>
      <p:sp>
        <p:nvSpPr>
          <p:cNvPr id="7" name="Trapecio 31">
            <a:extLst>
              <a:ext uri="{FF2B5EF4-FFF2-40B4-BE49-F238E27FC236}">
                <a16:creationId xmlns:a16="http://schemas.microsoft.com/office/drawing/2014/main" id="{25246D64-0E38-FE4F-B8BC-749671528070}"/>
              </a:ext>
            </a:extLst>
          </p:cNvPr>
          <p:cNvSpPr/>
          <p:nvPr/>
        </p:nvSpPr>
        <p:spPr>
          <a:xfrm rot="5400000">
            <a:off x="-2378531" y="2830523"/>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pic>
        <p:nvPicPr>
          <p:cNvPr id="244738" name="Picture 2" descr="Kubernetes logo without workmark.svg">
            <a:extLst>
              <a:ext uri="{FF2B5EF4-FFF2-40B4-BE49-F238E27FC236}">
                <a16:creationId xmlns:a16="http://schemas.microsoft.com/office/drawing/2014/main" id="{93D4C066-77A5-9F44-8E64-E53B572A0A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84" y="3072687"/>
            <a:ext cx="1653789" cy="1614182"/>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222">
            <a:extLst>
              <a:ext uri="{FF2B5EF4-FFF2-40B4-BE49-F238E27FC236}">
                <a16:creationId xmlns:a16="http://schemas.microsoft.com/office/drawing/2014/main" id="{471808FD-AD36-F04C-8DD7-890A3308BB22}"/>
              </a:ext>
            </a:extLst>
          </p:cNvPr>
          <p:cNvSpPr txBox="1"/>
          <p:nvPr/>
        </p:nvSpPr>
        <p:spPr>
          <a:xfrm>
            <a:off x="2855640" y="3670550"/>
            <a:ext cx="4608512" cy="2782786"/>
          </a:xfrm>
          <a:prstGeom prst="rect">
            <a:avLst/>
          </a:prstGeom>
          <a:ln>
            <a:noFill/>
          </a:ln>
        </p:spPr>
        <p:txBody>
          <a:bodyPr vert="horz" wrap="square" lIns="91440" tIns="45720" rIns="91440" bIns="45720" rtlCol="0" anchor="t">
            <a:noAutofit/>
          </a:bodyPr>
          <a:lstStyle/>
          <a:p>
            <a:pPr algn="just">
              <a:defRPr/>
            </a:pPr>
            <a:r>
              <a:rPr lang="es-ES" sz="1200" dirty="0">
                <a:solidFill>
                  <a:srgbClr val="000000"/>
                </a:solidFill>
              </a:rPr>
              <a:t>La gestión de cada uno de los ciclos de vida de los contenedores la lleva a cabo una herramienta centralizada, este consiste en un sistema de código que permite automatizar la implementación, el escalado y la administración de aplicaciones en contenedores de los distintos servicios que componen una arquitectura distribuida.</a:t>
            </a:r>
          </a:p>
          <a:p>
            <a:pPr algn="just">
              <a:defRPr/>
            </a:pPr>
            <a:endParaRPr lang="es-ES" sz="1200" dirty="0">
              <a:solidFill>
                <a:srgbClr val="000000"/>
              </a:solidFill>
            </a:endParaRPr>
          </a:p>
          <a:p>
            <a:pPr algn="just">
              <a:defRPr/>
            </a:pPr>
            <a:r>
              <a:rPr lang="es-ES" sz="1200" dirty="0">
                <a:solidFill>
                  <a:srgbClr val="000000"/>
                </a:solidFill>
              </a:rPr>
              <a:t>Una de las herramientas más extendidas para esta labor es </a:t>
            </a:r>
            <a:r>
              <a:rPr lang="es-ES" sz="1200" b="1" dirty="0" err="1">
                <a:solidFill>
                  <a:srgbClr val="000000"/>
                </a:solidFill>
              </a:rPr>
              <a:t>Kubernetes</a:t>
            </a:r>
            <a:r>
              <a:rPr lang="es-ES" sz="1200" dirty="0">
                <a:solidFill>
                  <a:srgbClr val="000000"/>
                </a:solidFill>
              </a:rPr>
              <a:t> y uno de sus principales reclamos  es que ofrece un estándar para los distintos proveedores de Cloud, necesario para escenarios </a:t>
            </a:r>
            <a:r>
              <a:rPr lang="es-ES" sz="1200" dirty="0" err="1">
                <a:solidFill>
                  <a:srgbClr val="000000"/>
                </a:solidFill>
              </a:rPr>
              <a:t>multicloud</a:t>
            </a:r>
            <a:r>
              <a:rPr lang="es-ES" sz="1200" dirty="0">
                <a:solidFill>
                  <a:srgbClr val="000000"/>
                </a:solidFill>
              </a:rPr>
              <a:t> y de </a:t>
            </a:r>
            <a:r>
              <a:rPr lang="es-ES" sz="1200" dirty="0" err="1">
                <a:solidFill>
                  <a:srgbClr val="000000"/>
                </a:solidFill>
              </a:rPr>
              <a:t>cloud</a:t>
            </a:r>
            <a:r>
              <a:rPr lang="es-ES" sz="1200" dirty="0">
                <a:solidFill>
                  <a:srgbClr val="000000"/>
                </a:solidFill>
              </a:rPr>
              <a:t> híbrido.</a:t>
            </a:r>
          </a:p>
          <a:p>
            <a:pPr algn="just">
              <a:defRPr/>
            </a:pPr>
            <a:endParaRPr lang="es-ES" sz="1600" dirty="0">
              <a:solidFill>
                <a:srgbClr val="000000"/>
              </a:solidFill>
            </a:endParaRPr>
          </a:p>
          <a:p>
            <a:pPr algn="just">
              <a:defRPr/>
            </a:pPr>
            <a:endParaRPr lang="es-ES" sz="1600" dirty="0">
              <a:solidFill>
                <a:srgbClr val="000000"/>
              </a:solidFill>
            </a:endParaRPr>
          </a:p>
        </p:txBody>
      </p:sp>
      <p:pic>
        <p:nvPicPr>
          <p:cNvPr id="9" name="Picture 8" descr="https://www.teldat.com/blog/wp-content/uploads/2019/10/carlos-masso3.jpg">
            <a:extLst>
              <a:ext uri="{FF2B5EF4-FFF2-40B4-BE49-F238E27FC236}">
                <a16:creationId xmlns:a16="http://schemas.microsoft.com/office/drawing/2014/main" id="{D8F51A03-596F-ED4E-8F63-3F84C73A76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519" b="11111"/>
          <a:stretch/>
        </p:blipFill>
        <p:spPr bwMode="auto">
          <a:xfrm>
            <a:off x="7608168" y="4037196"/>
            <a:ext cx="4705406" cy="1299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513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x7blEuQeSpqI_k7tkardI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81zzifNeQZaP82kFVtKoF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81zzifNeQZaP82kFVtKoF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MKbzNusTSL6d1FPJyJ8DN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MKbzNusTSL6d1FPJyJ8DN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cb9W4_i3R2eJJcAfNibjf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cb9W4_i3R2eJJcAfNibjf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cb9W4_i3R2eJJcAfNibjf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cb9W4_i3R2eJJcAfNibjf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bvPNXYAZQHi06ICKl3UmS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cTjW6fRS3C2H6NBcEieI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ln0Q6IcXQ_aH1w25.4Fpd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wOt1wT4QviUWl4hpMnGa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GClJvUMT7WZfz3ApXEpg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ln0Q6IcXQ_aH1w25.4Fpd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ln0Q6IcXQ_aH1w25.4Fpd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x7blEuQeSpqI_k7tkardIg"/>
</p:tagLst>
</file>

<file path=ppt/theme/theme1.xml><?xml version="1.0" encoding="utf-8"?>
<a:theme xmlns:a="http://schemas.openxmlformats.org/drawingml/2006/main" name="Portadas">
  <a:themeElements>
    <a:clrScheme name="Minsait">
      <a:dk1>
        <a:srgbClr val="1A3B47"/>
      </a:dk1>
      <a:lt1>
        <a:srgbClr val="FFFFFF"/>
      </a:lt1>
      <a:dk2>
        <a:srgbClr val="FDE3D3"/>
      </a:dk2>
      <a:lt2>
        <a:srgbClr val="E7E6E6"/>
      </a:lt2>
      <a:accent1>
        <a:srgbClr val="FFEA80"/>
      </a:accent1>
      <a:accent2>
        <a:srgbClr val="F7AC6F"/>
      </a:accent2>
      <a:accent3>
        <a:srgbClr val="E88AA2"/>
      </a:accent3>
      <a:accent4>
        <a:srgbClr val="79C5B3"/>
      </a:accent4>
      <a:accent5>
        <a:srgbClr val="639FCB"/>
      </a:accent5>
      <a:accent6>
        <a:srgbClr val="7874B3"/>
      </a:accent6>
      <a:hlink>
        <a:srgbClr val="E88AA2"/>
      </a:hlink>
      <a:folHlink>
        <a:srgbClr val="F7AC6F"/>
      </a:folHlink>
    </a:clrScheme>
    <a:fontScheme name="Personalizado 3">
      <a:majorFont>
        <a:latin typeface="Playfair Display"/>
        <a:ea typeface=""/>
        <a:cs typeface=""/>
      </a:majorFont>
      <a:minorFont>
        <a:latin typeface="Soho Gothic Pro Light"/>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insait_externa_03102018" id="{5C41357B-7313-429A-8D70-51EB5220553A}" vid="{D77268EC-2466-4A95-A82B-DEA9D01E7CF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Portadas</Template>
  <TotalTime>628</TotalTime>
  <Words>3534</Words>
  <Application>Microsoft Office PowerPoint</Application>
  <PresentationFormat>Panorámica</PresentationFormat>
  <Paragraphs>357</Paragraphs>
  <Slides>34</Slides>
  <Notes>1</Notes>
  <HiddenSlides>0</HiddenSlides>
  <MMClips>0</MMClips>
  <ScaleCrop>false</ScaleCrop>
  <HeadingPairs>
    <vt:vector size="8" baseType="variant">
      <vt:variant>
        <vt:lpstr>Fuentes usadas</vt:lpstr>
      </vt:variant>
      <vt:variant>
        <vt:i4>9</vt:i4>
      </vt:variant>
      <vt:variant>
        <vt:lpstr>Tema</vt:lpstr>
      </vt:variant>
      <vt:variant>
        <vt:i4>1</vt:i4>
      </vt:variant>
      <vt:variant>
        <vt:lpstr>Servidores OLE incrustados</vt:lpstr>
      </vt:variant>
      <vt:variant>
        <vt:i4>1</vt:i4>
      </vt:variant>
      <vt:variant>
        <vt:lpstr>Títulos de diapositiva</vt:lpstr>
      </vt:variant>
      <vt:variant>
        <vt:i4>34</vt:i4>
      </vt:variant>
    </vt:vector>
  </HeadingPairs>
  <TitlesOfParts>
    <vt:vector size="45" baseType="lpstr">
      <vt:lpstr>ＭＳ Ｐゴシック</vt:lpstr>
      <vt:lpstr>Arial</vt:lpstr>
      <vt:lpstr>Georgia</vt:lpstr>
      <vt:lpstr>Neo Sans</vt:lpstr>
      <vt:lpstr>Playfair Display</vt:lpstr>
      <vt:lpstr>Soho Gothic Pro</vt:lpstr>
      <vt:lpstr>Soho Gothic Pro Light</vt:lpstr>
      <vt:lpstr>Times New Roman</vt:lpstr>
      <vt:lpstr>Wingdings</vt:lpstr>
      <vt:lpstr>Portadas</vt:lpstr>
      <vt:lpstr>Diapositiva de think-cell</vt:lpstr>
      <vt:lpstr>Istio Conecta, gestiona y securiza Microservicios con Service Mesh</vt:lpstr>
      <vt:lpstr>Presentación de PowerPoint</vt:lpstr>
      <vt:lpstr>El foco en el negocio implica una transformación de la TI para convertirse en palanca de innovación y crecimiento</vt:lpstr>
      <vt:lpstr>Sistemas Monolíticos</vt:lpstr>
      <vt:lpstr>Microservicios</vt:lpstr>
      <vt:lpstr>Evolución de las Arquitecturas</vt:lpstr>
      <vt:lpstr>Evolución de las Arquitecturas</vt:lpstr>
      <vt:lpstr>Contenerización</vt:lpstr>
      <vt:lpstr>Kubernetes</vt:lpstr>
      <vt:lpstr>Service Mesh</vt:lpstr>
      <vt:lpstr>Service Mesh</vt:lpstr>
      <vt:lpstr>Service Mesh</vt:lpstr>
      <vt:lpstr>Service Proxy</vt:lpstr>
      <vt:lpstr>Istio</vt:lpstr>
      <vt:lpstr>Gestión del tráfico</vt:lpstr>
      <vt:lpstr>Gestión del tráfico</vt:lpstr>
      <vt:lpstr>Gestión del tráfico</vt:lpstr>
      <vt:lpstr>Gestión del tráfico</vt:lpstr>
      <vt:lpstr>Gestión del tráfico</vt:lpstr>
      <vt:lpstr>Gestión del tráfico</vt:lpstr>
      <vt:lpstr>Observabilidad</vt:lpstr>
      <vt:lpstr>Monitorización</vt:lpstr>
      <vt:lpstr>Trazabilidad</vt:lpstr>
      <vt:lpstr>Trazabilidad</vt:lpstr>
      <vt:lpstr>Trazabilidad</vt:lpstr>
      <vt:lpstr>Trazabilidad</vt:lpstr>
      <vt:lpstr>Trazabilidad</vt:lpstr>
      <vt:lpstr>Seguridad</vt:lpstr>
      <vt:lpstr>Seguridad</vt:lpstr>
      <vt:lpstr>Seguridad</vt:lpstr>
      <vt:lpstr>Seguridad</vt:lpstr>
      <vt:lpstr>Seguridad</vt:lpstr>
      <vt:lpstr>Descarga la presentación…..</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Microservicios Cómo mejorar el negocio: De las aplicaciones tradicionales a los microservicios</dc:title>
  <dc:creator>Ahijado Martín-Navarro, Francisco Javier</dc:creator>
  <cp:lastModifiedBy>Fernandez Alcalde, Alfonso</cp:lastModifiedBy>
  <cp:revision>90</cp:revision>
  <cp:lastPrinted>2018-09-05T10:32:03Z</cp:lastPrinted>
  <dcterms:created xsi:type="dcterms:W3CDTF">2019-06-22T21:12:25Z</dcterms:created>
  <dcterms:modified xsi:type="dcterms:W3CDTF">2020-10-18T16:47:03Z</dcterms:modified>
</cp:coreProperties>
</file>